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6"/>
  </p:notesMasterIdLst>
  <p:sldIdLst>
    <p:sldId id="257" r:id="rId2"/>
    <p:sldId id="290" r:id="rId3"/>
    <p:sldId id="259" r:id="rId4"/>
    <p:sldId id="273" r:id="rId5"/>
    <p:sldId id="281" r:id="rId6"/>
    <p:sldId id="260" r:id="rId7"/>
    <p:sldId id="261" r:id="rId8"/>
    <p:sldId id="262" r:id="rId9"/>
    <p:sldId id="263" r:id="rId10"/>
    <p:sldId id="264" r:id="rId11"/>
    <p:sldId id="265" r:id="rId12"/>
    <p:sldId id="284" r:id="rId13"/>
    <p:sldId id="291" r:id="rId14"/>
    <p:sldId id="280" r:id="rId15"/>
  </p:sldIdLst>
  <p:sldSz cx="12192000" cy="6858000"/>
  <p:notesSz cx="6889750" cy="10021888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15000" autoAdjust="0"/>
    <p:restoredTop sz="94424" autoAdjust="0"/>
  </p:normalViewPr>
  <p:slideViewPr>
    <p:cSldViewPr snapToGrid="0">
      <p:cViewPr varScale="1">
        <p:scale>
          <a:sx n="70" d="100"/>
          <a:sy n="70" d="100"/>
        </p:scale>
        <p:origin x="738" y="6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7.png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902597" y="0"/>
            <a:ext cx="2985558" cy="502835"/>
          </a:xfrm>
          <a:prstGeom prst="rect">
            <a:avLst/>
          </a:prstGeom>
        </p:spPr>
        <p:txBody>
          <a:bodyPr vert="horz" lIns="96634" tIns="48317" rIns="96634" bIns="48317" rtlCol="0"/>
          <a:lstStyle>
            <a:lvl1pPr algn="r">
              <a:defRPr sz="1300"/>
            </a:lvl1pPr>
          </a:lstStyle>
          <a:p>
            <a:fld id="{F77CAED5-1E0D-4E17-A95C-256FFA5C1A37}" type="datetimeFigureOut">
              <a:rPr lang="zh-TW" altLang="en-US" smtClean="0"/>
              <a:t>2018/12/9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438150" y="1252538"/>
            <a:ext cx="6013450" cy="3382962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634" tIns="48317" rIns="96634" bIns="48317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8975" y="4823034"/>
            <a:ext cx="5511800" cy="3946118"/>
          </a:xfrm>
          <a:prstGeom prst="rect">
            <a:avLst/>
          </a:prstGeom>
        </p:spPr>
        <p:txBody>
          <a:bodyPr vert="horz" lIns="96634" tIns="48317" rIns="96634" bIns="48317" rtlCol="0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l">
              <a:defRPr sz="13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902597" y="9519055"/>
            <a:ext cx="2985558" cy="502834"/>
          </a:xfrm>
          <a:prstGeom prst="rect">
            <a:avLst/>
          </a:prstGeom>
        </p:spPr>
        <p:txBody>
          <a:bodyPr vert="horz" lIns="96634" tIns="48317" rIns="96634" bIns="48317" rtlCol="0" anchor="b"/>
          <a:lstStyle>
            <a:lvl1pPr algn="r">
              <a:defRPr sz="1300"/>
            </a:lvl1pPr>
          </a:lstStyle>
          <a:p>
            <a:fld id="{2A6ADF95-D0CA-46DD-A0DD-0A24A5FD4DB6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852086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E83A35DD-7D2B-433A-AEF0-E7D59D425A85}" type="slidenum">
              <a:rPr lang="de-DE"/>
              <a:pPr/>
              <a:t>1</a:t>
            </a:fld>
            <a:endParaRPr lang="de-DE"/>
          </a:p>
        </p:txBody>
      </p:sp>
      <p:sp>
        <p:nvSpPr>
          <p:cNvPr id="1269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69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0661" y="5209295"/>
            <a:ext cx="5004638" cy="4936128"/>
          </a:xfrm>
        </p:spPr>
        <p:txBody>
          <a:bodyPr/>
          <a:lstStyle/>
          <a:p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5298541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TW" altLang="en-US" smtClean="0"/>
              <a:t>按一下以編輯母片副標題樣式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3909-A699-48F2-98F9-22787CA124D4}" type="datetimeFigureOut">
              <a:rPr lang="zh-TW" altLang="en-US" smtClean="0"/>
              <a:t>2018/12/9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AC4B-8AFE-43F4-9C3E-83671ABDC1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64945386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3909-A699-48F2-98F9-22787CA124D4}" type="datetimeFigureOut">
              <a:rPr lang="zh-TW" altLang="en-US" smtClean="0"/>
              <a:t>2018/12/9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AC4B-8AFE-43F4-9C3E-83671ABDC1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57614074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3909-A699-48F2-98F9-22787CA124D4}" type="datetimeFigureOut">
              <a:rPr lang="zh-TW" altLang="en-US" smtClean="0"/>
              <a:t>2018/12/9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AC4B-8AFE-43F4-9C3E-83671ABDC1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905271430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/>
        <p:txBody>
          <a:bodyPr/>
          <a:lstStyle>
            <a:lvl1pPr>
              <a:defRPr>
                <a:solidFill>
                  <a:schemeClr val="tx1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GB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77075" y="1482724"/>
            <a:ext cx="10529179" cy="4735514"/>
          </a:xfrm>
        </p:spPr>
        <p:txBody>
          <a:bodyPr/>
          <a:lstStyle>
            <a:lvl1pPr>
              <a:defRPr sz="16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</a:lstStyle>
          <a:p>
            <a:pPr lvl="0"/>
            <a:r>
              <a:rPr lang="en-US" altLang="zh-TW" smtClean="0"/>
              <a:t>Click to edit Master text styles</a:t>
            </a:r>
          </a:p>
          <a:p>
            <a:pPr lvl="1"/>
            <a:r>
              <a:rPr lang="en-US" altLang="zh-TW" smtClean="0"/>
              <a:t>Second level</a:t>
            </a:r>
          </a:p>
          <a:p>
            <a:pPr lvl="2"/>
            <a:r>
              <a:rPr lang="en-US" altLang="zh-TW" smtClean="0"/>
              <a:t>Third level</a:t>
            </a:r>
          </a:p>
          <a:p>
            <a:pPr lvl="3"/>
            <a:r>
              <a:rPr lang="en-US" altLang="zh-TW" smtClean="0"/>
              <a:t>Fourth level</a:t>
            </a:r>
          </a:p>
          <a:p>
            <a:pPr lvl="4"/>
            <a:r>
              <a:rPr lang="en-US" altLang="zh-TW" smtClean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3553297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3909-A699-48F2-98F9-22787CA124D4}" type="datetimeFigureOut">
              <a:rPr lang="zh-TW" altLang="en-US" smtClean="0"/>
              <a:t>2018/12/9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AC4B-8AFE-43F4-9C3E-83671ABDC1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016503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3909-A699-48F2-98F9-22787CA124D4}" type="datetimeFigureOut">
              <a:rPr lang="zh-TW" altLang="en-US" smtClean="0"/>
              <a:t>2018/12/9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AC4B-8AFE-43F4-9C3E-83671ABDC1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38299053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3909-A699-48F2-98F9-22787CA124D4}" type="datetimeFigureOut">
              <a:rPr lang="zh-TW" altLang="en-US" smtClean="0"/>
              <a:t>2018/12/9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AC4B-8AFE-43F4-9C3E-83671ABDC1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03169222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3909-A699-48F2-98F9-22787CA124D4}" type="datetimeFigureOut">
              <a:rPr lang="zh-TW" altLang="en-US" smtClean="0"/>
              <a:t>2018/12/9</a:t>
            </a:fld>
            <a:endParaRPr lang="zh-TW" alt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AC4B-8AFE-43F4-9C3E-83671ABDC1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414109755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3909-A699-48F2-98F9-22787CA124D4}" type="datetimeFigureOut">
              <a:rPr lang="zh-TW" altLang="en-US" smtClean="0"/>
              <a:t>2018/12/9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AC4B-8AFE-43F4-9C3E-83671ABDC1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793816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3909-A699-48F2-98F9-22787CA124D4}" type="datetimeFigureOut">
              <a:rPr lang="zh-TW" altLang="en-US" smtClean="0"/>
              <a:t>2018/12/9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AC4B-8AFE-43F4-9C3E-83671ABDC1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165734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3909-A699-48F2-98F9-22787CA124D4}" type="datetimeFigureOut">
              <a:rPr lang="zh-TW" altLang="en-US" smtClean="0"/>
              <a:t>2018/12/9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AC4B-8AFE-43F4-9C3E-83671ABDC1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9024871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1B3909-A699-48F2-98F9-22787CA124D4}" type="datetimeFigureOut">
              <a:rPr lang="zh-TW" altLang="en-US" smtClean="0"/>
              <a:t>2018/12/9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D8AC4B-8AFE-43F4-9C3E-83671ABDC1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493445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81B3909-A699-48F2-98F9-22787CA124D4}" type="datetimeFigureOut">
              <a:rPr lang="zh-TW" altLang="en-US" smtClean="0"/>
              <a:t>2018/12/9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AD8AC4B-8AFE-43F4-9C3E-83671ABDC1BE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8832205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xcel_97-2003____1.xls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.png"/><Relationship Id="rId4" Type="http://schemas.openxmlformats.org/officeDocument/2006/relationships/image" Target="../media/image8.emf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7" Type="http://schemas.openxmlformats.org/officeDocument/2006/relationships/image" Target="../media/image1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png"/><Relationship Id="rId4" Type="http://schemas.openxmlformats.org/officeDocument/2006/relationships/image" Target="../media/image3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.png"/><Relationship Id="rId4" Type="http://schemas.openxmlformats.org/officeDocument/2006/relationships/image" Target="../media/image4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hyperlink" Target="https://en.wikipedia.org/wiki/Rheology" TargetMode="External"/><Relationship Id="rId13" Type="http://schemas.openxmlformats.org/officeDocument/2006/relationships/hyperlink" Target="https://en.wikipedia.org/wiki/Siloxane" TargetMode="External"/><Relationship Id="rId18" Type="http://schemas.openxmlformats.org/officeDocument/2006/relationships/image" Target="../media/image1.png"/><Relationship Id="rId3" Type="http://schemas.openxmlformats.org/officeDocument/2006/relationships/hyperlink" Target="https://en.wikipedia.org/wiki/Silicone" TargetMode="External"/><Relationship Id="rId7" Type="http://schemas.openxmlformats.org/officeDocument/2006/relationships/hyperlink" Target="https://en.wikipedia.org/wiki/Polymer" TargetMode="External"/><Relationship Id="rId12" Type="http://schemas.openxmlformats.org/officeDocument/2006/relationships/hyperlink" Target="https://en.wikipedia.org/wiki/Silicone_oil" TargetMode="External"/><Relationship Id="rId17" Type="http://schemas.openxmlformats.org/officeDocument/2006/relationships/hyperlink" Target="https://en.wikipedia.org/wiki/Kinetic_sand" TargetMode="External"/><Relationship Id="rId2" Type="http://schemas.openxmlformats.org/officeDocument/2006/relationships/hyperlink" Target="https://en.wikipedia.org/wiki/Organosilicon" TargetMode="External"/><Relationship Id="rId16" Type="http://schemas.openxmlformats.org/officeDocument/2006/relationships/hyperlink" Target="https://en.wikipedia.org/wiki/Lubricant" TargetMode="Externa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en.wikipedia.org/wiki/Organic_compound" TargetMode="External"/><Relationship Id="rId11" Type="http://schemas.openxmlformats.org/officeDocument/2006/relationships/hyperlink" Target="https://en.wikipedia.org/wiki/Flammability" TargetMode="External"/><Relationship Id="rId5" Type="http://schemas.openxmlformats.org/officeDocument/2006/relationships/hyperlink" Target="https://en.wikipedia.org/wiki/Silicon" TargetMode="External"/><Relationship Id="rId15" Type="http://schemas.openxmlformats.org/officeDocument/2006/relationships/hyperlink" Target="https://en.wikipedia.org/wiki/Caulking" TargetMode="External"/><Relationship Id="rId10" Type="http://schemas.openxmlformats.org/officeDocument/2006/relationships/hyperlink" Target="https://en.wikipedia.org/wiki/Toxicity" TargetMode="External"/><Relationship Id="rId4" Type="http://schemas.openxmlformats.org/officeDocument/2006/relationships/hyperlink" Target="https://en.wikipedia.org/wiki/Polydimethylsiloxane#cite_note-1" TargetMode="External"/><Relationship Id="rId9" Type="http://schemas.openxmlformats.org/officeDocument/2006/relationships/hyperlink" Target="https://en.wikipedia.org/wiki/Inert#Chemistry" TargetMode="External"/><Relationship Id="rId14" Type="http://schemas.openxmlformats.org/officeDocument/2006/relationships/hyperlink" Target="https://en.wikipedia.org/wiki/Elastomer" TargetMode="Externa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9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466917" y="218365"/>
            <a:ext cx="9144000" cy="1940470"/>
          </a:xfrm>
        </p:spPr>
        <p:txBody>
          <a:bodyPr/>
          <a:lstStyle/>
          <a:p>
            <a:r>
              <a:rPr lang="en-GB" dirty="0" smtClean="0">
                <a:solidFill>
                  <a:srgbClr val="53565A"/>
                </a:solidFill>
              </a:rPr>
              <a:t>New Products Introduction</a:t>
            </a:r>
            <a:endParaRPr lang="en-GB" dirty="0">
              <a:solidFill>
                <a:srgbClr val="53565A"/>
              </a:solidFill>
            </a:endParaRPr>
          </a:p>
        </p:txBody>
      </p:sp>
      <p:sp>
        <p:nvSpPr>
          <p:cNvPr id="125956" name="Rectangle 4"/>
          <p:cNvSpPr>
            <a:spLocks noChangeArrowheads="1"/>
          </p:cNvSpPr>
          <p:nvPr/>
        </p:nvSpPr>
        <p:spPr bwMode="auto">
          <a:xfrm>
            <a:off x="1466917" y="5094579"/>
            <a:ext cx="3937000" cy="1061522"/>
          </a:xfrm>
          <a:prstGeom prst="rect">
            <a:avLst/>
          </a:prstGeom>
          <a:solidFill>
            <a:schemeClr val="tx2">
              <a:alpha val="0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tIns="0" rIns="0" bIns="0"/>
          <a:lstStyle/>
          <a:p>
            <a:pPr algn="l">
              <a:buClr>
                <a:schemeClr val="bg1"/>
              </a:buClr>
            </a:pPr>
            <a:endParaRPr lang="en-GB" sz="1400" b="1" dirty="0">
              <a:solidFill>
                <a:srgbClr val="000000"/>
              </a:solidFill>
            </a:endParaRPr>
          </a:p>
          <a:p>
            <a:pPr algn="l">
              <a:buClr>
                <a:schemeClr val="bg1"/>
              </a:buClr>
            </a:pPr>
            <a:endParaRPr lang="en-GB" sz="1400" b="1" dirty="0">
              <a:solidFill>
                <a:srgbClr val="000000"/>
              </a:solidFill>
            </a:endParaRPr>
          </a:p>
          <a:p>
            <a:pPr algn="l">
              <a:buClr>
                <a:schemeClr val="bg1"/>
              </a:buClr>
            </a:pPr>
            <a:r>
              <a:rPr lang="en-US" altLang="zh-TW" sz="1400" b="1" dirty="0">
                <a:solidFill>
                  <a:srgbClr val="000000"/>
                </a:solidFill>
              </a:rPr>
              <a:t>Ricky C.J. </a:t>
            </a:r>
            <a:r>
              <a:rPr lang="en-US" altLang="zh-TW" sz="1400" b="1" dirty="0" smtClean="0">
                <a:solidFill>
                  <a:srgbClr val="000000"/>
                </a:solidFill>
              </a:rPr>
              <a:t>Chang</a:t>
            </a:r>
            <a:br>
              <a:rPr lang="en-US" altLang="zh-TW" sz="1400" b="1" dirty="0" smtClean="0">
                <a:solidFill>
                  <a:srgbClr val="000000"/>
                </a:solidFill>
              </a:rPr>
            </a:br>
            <a:r>
              <a:rPr lang="en-US" altLang="zh-TW" sz="1400" b="1" dirty="0" smtClean="0">
                <a:solidFill>
                  <a:srgbClr val="000000"/>
                </a:solidFill>
              </a:rPr>
              <a:t>KUNI</a:t>
            </a:r>
            <a:r>
              <a:rPr lang="zh-TW" altLang="en-US" sz="1400" b="1" dirty="0" smtClean="0">
                <a:solidFill>
                  <a:srgbClr val="000000"/>
                </a:solidFill>
              </a:rPr>
              <a:t> </a:t>
            </a:r>
            <a:r>
              <a:rPr lang="en-US" altLang="zh-TW" sz="1400" b="1" dirty="0" smtClean="0">
                <a:solidFill>
                  <a:srgbClr val="000000"/>
                </a:solidFill>
              </a:rPr>
              <a:t>Applied Materials Co., Ltd.</a:t>
            </a:r>
            <a:endParaRPr lang="en-GB" sz="1200" b="1" dirty="0"/>
          </a:p>
        </p:txBody>
      </p:sp>
      <p:cxnSp>
        <p:nvCxnSpPr>
          <p:cNvPr id="5" name="直線接點 4"/>
          <p:cNvCxnSpPr/>
          <p:nvPr/>
        </p:nvCxnSpPr>
        <p:spPr>
          <a:xfrm>
            <a:off x="1466917" y="6385775"/>
            <a:ext cx="918391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3555395" y="2070249"/>
            <a:ext cx="5370240" cy="3555091"/>
          </a:xfrm>
          <a:prstGeom prst="rect">
            <a:avLst/>
          </a:prstGeom>
          <a:solidFill>
            <a:schemeClr val="accent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r>
              <a:rPr lang="en-US" altLang="ja-JP" sz="2800" b="1" dirty="0"/>
              <a:t> </a:t>
            </a:r>
            <a:r>
              <a:rPr lang="en-US" altLang="ja-JP" sz="2800" b="1" dirty="0" smtClean="0">
                <a:solidFill>
                  <a:schemeClr val="tx2"/>
                </a:solidFill>
              </a:rPr>
              <a:t>A Brand New Co-Polymer</a:t>
            </a:r>
          </a:p>
          <a:p>
            <a:r>
              <a:rPr lang="en-US" altLang="ja-JP" sz="2800" b="1" dirty="0" smtClean="0">
                <a:solidFill>
                  <a:schemeClr val="tx2"/>
                </a:solidFill>
              </a:rPr>
              <a:t>&amp; New Polycarbonate Alloys </a:t>
            </a:r>
          </a:p>
          <a:p>
            <a:r>
              <a:rPr lang="en-US" altLang="ja-JP" sz="2800" b="1" dirty="0">
                <a:solidFill>
                  <a:schemeClr val="tx2"/>
                </a:solidFill>
              </a:rPr>
              <a:t> </a:t>
            </a:r>
            <a:r>
              <a:rPr lang="en-US" altLang="ja-JP" sz="2800" b="1" dirty="0" smtClean="0">
                <a:solidFill>
                  <a:schemeClr val="tx2"/>
                </a:solidFill>
              </a:rPr>
              <a:t>- One Fits MOST</a:t>
            </a:r>
            <a:endParaRPr lang="en-US" altLang="ja-JP" sz="2800" b="1" dirty="0">
              <a:solidFill>
                <a:schemeClr val="tx2"/>
              </a:solidFill>
            </a:endParaRPr>
          </a:p>
          <a:p>
            <a:endParaRPr lang="en-US" altLang="ja-JP" sz="2800" b="1" dirty="0">
              <a:solidFill>
                <a:schemeClr val="tx2"/>
              </a:solidFill>
            </a:endParaRPr>
          </a:p>
          <a:p>
            <a:r>
              <a:rPr lang="en-US" altLang="ja-JP" sz="2800" b="1" dirty="0">
                <a:solidFill>
                  <a:schemeClr val="tx2"/>
                </a:solidFill>
              </a:rPr>
              <a:t> </a:t>
            </a:r>
            <a:r>
              <a:rPr lang="en-US" altLang="ja-JP" sz="2800" b="1" dirty="0" smtClean="0">
                <a:solidFill>
                  <a:schemeClr val="tx2"/>
                </a:solidFill>
              </a:rPr>
              <a:t>For Polycarbonate</a:t>
            </a:r>
            <a:endParaRPr lang="en-US" altLang="ja-JP" sz="2800" b="1" dirty="0">
              <a:solidFill>
                <a:schemeClr val="tx2"/>
              </a:solidFill>
            </a:endParaRPr>
          </a:p>
          <a:p>
            <a:r>
              <a:rPr lang="en-US" altLang="ja-JP" sz="2800" b="1" dirty="0">
                <a:solidFill>
                  <a:schemeClr val="tx2"/>
                </a:solidFill>
              </a:rPr>
              <a:t> Structures Physical / Chemical</a:t>
            </a:r>
          </a:p>
        </p:txBody>
      </p:sp>
      <p:pic>
        <p:nvPicPr>
          <p:cNvPr id="8" name="圖片 7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53" y="6448425"/>
            <a:ext cx="2314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2447741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952121" y="152402"/>
            <a:ext cx="720209" cy="180975"/>
          </a:xfrm>
          <a:prstGeom prst="rect">
            <a:avLst/>
          </a:prstGeom>
        </p:spPr>
        <p:txBody>
          <a:bodyPr/>
          <a:lstStyle/>
          <a:p>
            <a:fld id="{9E07D056-5B85-4A15-9DAB-C250AF554E34}" type="slidenum">
              <a:rPr lang="ja-JP" altLang="en-US"/>
              <a:pPr/>
              <a:t>10</a:t>
            </a:fld>
            <a:endParaRPr lang="ja-JP" altLang="en-US"/>
          </a:p>
        </p:txBody>
      </p:sp>
      <p:cxnSp>
        <p:nvCxnSpPr>
          <p:cNvPr id="6" name="直線接點 5"/>
          <p:cNvCxnSpPr/>
          <p:nvPr/>
        </p:nvCxnSpPr>
        <p:spPr>
          <a:xfrm>
            <a:off x="1466917" y="6385775"/>
            <a:ext cx="918391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821586"/>
              </p:ext>
            </p:extLst>
          </p:nvPr>
        </p:nvGraphicFramePr>
        <p:xfrm>
          <a:off x="1991368" y="1556811"/>
          <a:ext cx="7089775" cy="4772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2" name="工作表" r:id="rId3" imgW="7581992" imgH="5210296" progId="Excel.Sheet.8">
                  <p:embed/>
                </p:oleObj>
              </mc:Choice>
              <mc:Fallback>
                <p:oleObj name="工作表" r:id="rId3" imgW="7581992" imgH="5210296" progId="Excel.Sheet.8">
                  <p:embed/>
                  <p:pic>
                    <p:nvPicPr>
                      <p:cNvPr id="0" name=""/>
                      <p:cNvPicPr>
                        <a:picLocks noRot="1" noChangeAspect="1" noChangeArrowheads="1"/>
                      </p:cNvPicPr>
                      <p:nvPr/>
                    </p:nvPicPr>
                    <p:blipFill>
                      <a:blip r:embed="rId4"/>
                      <a:srcRect l="3334" t="3329" r="8334" b="3329"/>
                      <a:stretch>
                        <a:fillRect/>
                      </a:stretch>
                    </p:blipFill>
                    <p:spPr bwMode="auto">
                      <a:xfrm>
                        <a:off x="1991368" y="1556811"/>
                        <a:ext cx="7089775" cy="4772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矩形 8"/>
          <p:cNvSpPr/>
          <p:nvPr/>
        </p:nvSpPr>
        <p:spPr>
          <a:xfrm>
            <a:off x="1344087" y="419785"/>
            <a:ext cx="6096000" cy="8525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2000" b="1" dirty="0" smtClean="0">
                <a:solidFill>
                  <a:schemeClr val="tx2"/>
                </a:solidFill>
                <a:ea typeface="Arial Unicode MS" panose="020B0604020202020204" pitchFamily="34" charset="-120"/>
                <a:cs typeface="Arial" panose="020B0604020202020204" pitchFamily="34" charset="0"/>
              </a:rPr>
              <a:t>PDMS PC for Heat Aging</a:t>
            </a:r>
            <a:endParaRPr lang="en-US" altLang="ko-KR" sz="2000" b="1" dirty="0">
              <a:solidFill>
                <a:schemeClr val="tx2"/>
              </a:solidFill>
              <a:ea typeface="Arial Unicode MS" panose="020B0604020202020204" pitchFamily="34" charset="-120"/>
              <a:cs typeface="Arial" panose="020B0604020202020204" pitchFamily="34" charset="0"/>
            </a:endParaRPr>
          </a:p>
          <a:p>
            <a:pPr marL="742950" lvl="1" indent="-285750">
              <a:lnSpc>
                <a:spcPct val="130000"/>
              </a:lnSpc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en-US" altLang="ko-KR" dirty="0" smtClean="0">
                <a:solidFill>
                  <a:schemeClr val="tx2"/>
                </a:solidFill>
                <a:ea typeface="Arial Unicode MS" panose="020B0604020202020204" pitchFamily="34" charset="-120"/>
                <a:cs typeface="Arial" panose="020B0604020202020204" pitchFamily="34" charset="0"/>
              </a:rPr>
              <a:t>Still Ductile after 1000h @ 110</a:t>
            </a:r>
            <a:endParaRPr lang="en-US" altLang="ko-KR" dirty="0">
              <a:solidFill>
                <a:schemeClr val="tx2"/>
              </a:solidFill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3" name="矩形 2"/>
          <p:cNvSpPr/>
          <p:nvPr/>
        </p:nvSpPr>
        <p:spPr>
          <a:xfrm>
            <a:off x="5205084" y="846055"/>
            <a:ext cx="44435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>
                <a:solidFill>
                  <a:schemeClr val="tx2"/>
                </a:solidFill>
                <a:latin typeface="Arial" panose="020B0604020202020204" pitchFamily="34" charset="0"/>
                <a:ea typeface="굴림" pitchFamily="34" charset="-127"/>
              </a:rPr>
              <a:t>°C</a:t>
            </a:r>
            <a:endParaRPr lang="zh-TW" altLang="en-US" dirty="0"/>
          </a:p>
        </p:txBody>
      </p:sp>
      <p:pic>
        <p:nvPicPr>
          <p:cNvPr id="10" name="圖片 9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53" y="6448425"/>
            <a:ext cx="2314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0427090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OleChart spid="8" grpId="0" animBg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952121" y="152402"/>
            <a:ext cx="720209" cy="180975"/>
          </a:xfrm>
          <a:prstGeom prst="rect">
            <a:avLst/>
          </a:prstGeom>
        </p:spPr>
        <p:txBody>
          <a:bodyPr/>
          <a:lstStyle/>
          <a:p>
            <a:fld id="{C3093CC4-CEBB-4188-BFA5-ACC2895D56F9}" type="slidenum">
              <a:rPr lang="ja-JP" altLang="en-US"/>
              <a:pPr/>
              <a:t>11</a:t>
            </a:fld>
            <a:endParaRPr lang="ja-JP" altLang="en-US"/>
          </a:p>
        </p:txBody>
      </p:sp>
      <p:cxnSp>
        <p:nvCxnSpPr>
          <p:cNvPr id="43" name="直線接點 42"/>
          <p:cNvCxnSpPr/>
          <p:nvPr/>
        </p:nvCxnSpPr>
        <p:spPr>
          <a:xfrm>
            <a:off x="1466917" y="6385775"/>
            <a:ext cx="918391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5" name="文字方塊 44"/>
          <p:cNvSpPr txBox="1"/>
          <p:nvPr/>
        </p:nvSpPr>
        <p:spPr>
          <a:xfrm>
            <a:off x="1070093" y="189586"/>
            <a:ext cx="467561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u="sng" dirty="0" smtClean="0"/>
              <a:t>Now, let us see how can it perform?</a:t>
            </a:r>
            <a:endParaRPr lang="zh-TW" altLang="en-US" sz="2400" u="sng" dirty="0"/>
          </a:p>
        </p:txBody>
      </p:sp>
      <p:sp>
        <p:nvSpPr>
          <p:cNvPr id="7" name="TextBox 10"/>
          <p:cNvSpPr txBox="1"/>
          <p:nvPr/>
        </p:nvSpPr>
        <p:spPr>
          <a:xfrm>
            <a:off x="1070093" y="599444"/>
            <a:ext cx="326371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400" b="1" dirty="0">
                <a:solidFill>
                  <a:srgbClr val="0070C0"/>
                </a:solidFill>
              </a:rPr>
              <a:t>Potential Advantages</a:t>
            </a:r>
            <a:endParaRPr lang="zh-TW" altLang="en-US" sz="2400" b="1" dirty="0">
              <a:solidFill>
                <a:srgbClr val="0070C0"/>
              </a:solidFill>
            </a:endParaRPr>
          </a:p>
        </p:txBody>
      </p:sp>
      <p:sp>
        <p:nvSpPr>
          <p:cNvPr id="8" name="TextBox 15"/>
          <p:cNvSpPr txBox="1"/>
          <p:nvPr/>
        </p:nvSpPr>
        <p:spPr>
          <a:xfrm>
            <a:off x="1081428" y="934924"/>
            <a:ext cx="4664279" cy="54508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Impact: Best ductility to </a:t>
            </a:r>
            <a:r>
              <a:rPr lang="en-US" altLang="zh-TW" dirty="0" smtClean="0"/>
              <a:t>-40 </a:t>
            </a:r>
            <a:r>
              <a:rPr lang="en-US" altLang="zh-TW" dirty="0"/>
              <a:t>degree 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Chemical Resistance: Improved when compared to standard PC.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 err="1"/>
              <a:t>Weatherability</a:t>
            </a:r>
            <a:r>
              <a:rPr lang="en-US" altLang="zh-TW" dirty="0"/>
              <a:t>: Excellent retention of mechanical properties in outdoor.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Aging: Better retention of properties vs PC.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 err="1"/>
              <a:t>Knitline</a:t>
            </a:r>
            <a:r>
              <a:rPr lang="en-US" altLang="zh-TW" dirty="0"/>
              <a:t> Strength: Significant improvement over </a:t>
            </a:r>
            <a:r>
              <a:rPr lang="en-US" altLang="zh-TW" dirty="0" smtClean="0"/>
              <a:t>PC and most </a:t>
            </a:r>
            <a:r>
              <a:rPr lang="en-US" altLang="zh-TW" dirty="0"/>
              <a:t>materials. 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Processing: Longer flow length and lower injection pressure than PC resins.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dirty="0"/>
              <a:t>Easy release: Allows for shorter molding cycle times and lower draft angles.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zh-TW" altLang="en-US" dirty="0"/>
          </a:p>
        </p:txBody>
      </p:sp>
      <p:pic>
        <p:nvPicPr>
          <p:cNvPr id="9" name="圖片 8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53" y="6448425"/>
            <a:ext cx="2314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2" name="表格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71076634"/>
              </p:ext>
            </p:extLst>
          </p:nvPr>
        </p:nvGraphicFramePr>
        <p:xfrm>
          <a:off x="5745707" y="333380"/>
          <a:ext cx="4905121" cy="5806156"/>
        </p:xfrm>
        <a:graphic>
          <a:graphicData uri="http://schemas.openxmlformats.org/drawingml/2006/table">
            <a:tbl>
              <a:tblPr/>
              <a:tblGrid>
                <a:gridCol w="1897533"/>
                <a:gridCol w="640417"/>
                <a:gridCol w="1072105"/>
                <a:gridCol w="562144"/>
                <a:gridCol w="732922"/>
              </a:tblGrid>
              <a:tr h="152493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700" b="1" i="0" u="none" strike="noStrike"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</a:rPr>
                        <a:t>KUNI Applied Materials KELITE 911 Resin 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524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Grade: 911M10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500" b="0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500" b="0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500" b="0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500" b="1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9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Code: NC/GPBK/RBBK/MTBK/WT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500" b="0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500" b="0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500" b="0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500" b="1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52493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Characteristics: Low Temperature Impact with 80% properties retention at -40</a:t>
                      </a:r>
                      <a:r>
                        <a:rPr lang="en-US" sz="500" b="0" i="0" u="none" strike="noStrike">
                          <a:effectLst/>
                          <a:latin typeface="MS Gothic" panose="020B0609070205080204" pitchFamily="49" charset="-128"/>
                          <a:ea typeface="MS Gothic" panose="020B0609070205080204" pitchFamily="49" charset="-128"/>
                        </a:rPr>
                        <a:t>°</a:t>
                      </a:r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C.  Excellent weatherabillity.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4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Typical Property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Test Method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Test Condition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Unit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Value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Physical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Density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ISO 1183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-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g/cm</a:t>
                      </a:r>
                      <a:r>
                        <a:rPr lang="en-US" sz="500" b="0" i="0" u="none" strike="noStrike" baseline="3000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3</a:t>
                      </a:r>
                      <a:endParaRPr lang="en-US" sz="500" b="0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1.18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Water Absorption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ISO 62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24h 50%RH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%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0.2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Mechanical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Tensile Strength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ASTM D638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23℃,50 mm/min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kg/cm</a:t>
                      </a:r>
                      <a:r>
                        <a:rPr lang="en-US" sz="500" b="0" i="0" u="none" strike="noStrike" baseline="3000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</a:t>
                      </a:r>
                      <a:endParaRPr lang="en-US" sz="500" b="0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530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Tensile Strain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ASTM D638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23℃,50 mm/min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%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80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Flexural Strength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ASTM D790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23℃,2 mm/min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kg/cm</a:t>
                      </a:r>
                      <a:r>
                        <a:rPr lang="en-US" sz="500" b="0" i="0" u="none" strike="noStrike" baseline="3000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</a:t>
                      </a:r>
                      <a:endParaRPr lang="en-US" sz="500" b="0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950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Flexural Modulus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ASTM D790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23℃,2 mm/min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kg/cm</a:t>
                      </a:r>
                      <a:r>
                        <a:rPr lang="en-US" sz="500" b="0" i="0" u="none" strike="noStrike" baseline="3000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</a:t>
                      </a:r>
                      <a:endParaRPr lang="en-US" sz="500" b="0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24,500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Tensile Strength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ISO 527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23℃,50 mm/min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MPa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52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Flexural Strength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ISO 527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23℃,2 mm/min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MPa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93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Flexural Modulus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ISO 527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23℃,2 mm/min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MPa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2,400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Rockwell Hardness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ASTM D785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23℃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-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119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Izod Impact Strength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ASTM D256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notched, 23℃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kg-cm/cm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75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Izod Impact Strength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ASTM D256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notched, -30℃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kg-cm/cm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60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Izod Impact Strength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ASTM D256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notched, -40℃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kg-cm/cm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55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Charpy Impact Strength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ISO 179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notched, 23℃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KJ/cm</a:t>
                      </a:r>
                      <a:r>
                        <a:rPr lang="en-US" sz="500" b="0" i="0" u="none" strike="noStrike" baseline="3000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</a:t>
                      </a:r>
                      <a:endParaRPr lang="en-US" sz="500" b="0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70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Charpy Impact Strength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ISO 179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notched, -30℃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KJ/cm</a:t>
                      </a:r>
                      <a:r>
                        <a:rPr lang="en-US" sz="500" b="0" i="0" u="none" strike="noStrike" baseline="3000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3</a:t>
                      </a:r>
                      <a:endParaRPr lang="en-US" sz="500" b="0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55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Charpy Impact Strength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ISO 179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notched, -40℃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KJ/cm</a:t>
                      </a:r>
                      <a:r>
                        <a:rPr lang="en-US" sz="500" b="0" i="0" u="none" strike="noStrike" baseline="3000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</a:t>
                      </a:r>
                      <a:endParaRPr lang="en-US" sz="500" b="0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50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Optical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Light Transmittance(NC)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ASTM D-1003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3.2mm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%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&lt;70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Haze(NC)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ASTM D-1003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3.2mm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%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&gt;15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Thermal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Melt Flow Index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ASTM D-1238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300℃@1.2kg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g/10min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12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614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Heat Deflection Temp.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ASTM D648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1.8Mpa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℃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122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0.45Mpa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℃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135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33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Mold shrinkage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3.0mm MD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Die Temp. 80℃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%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0.6~0.8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3.0mm TD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Die Temp. 80℃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%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0.6~0.8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Flammability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4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Flammability Rating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UL94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UL HB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mm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1.5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33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UL light, water exposure and immersion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UL 746C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-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-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-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33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Relative Temp Index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UL 746B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Elec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℃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60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UL 746B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Mech w/impact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℃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60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7833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UL 746B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Mech w/o impact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℃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6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60</a:t>
                      </a:r>
                    </a:p>
                  </a:txBody>
                  <a:tcPr marL="4762" marR="4762" marT="4762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71555">
                <a:tc gridSpan="5"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 dirty="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All tests were run under laboratory conditions, ASTM, ISO testing procedures. The data are intended as a general guide only.</a:t>
                      </a:r>
                    </a:p>
                  </a:txBody>
                  <a:tcPr marL="4762" marR="4762" marT="4762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0827401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2" name="直線接點 1"/>
          <p:cNvCxnSpPr/>
          <p:nvPr/>
        </p:nvCxnSpPr>
        <p:spPr>
          <a:xfrm>
            <a:off x="1466917" y="6385775"/>
            <a:ext cx="918391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" name="文字方塊 3"/>
          <p:cNvSpPr txBox="1"/>
          <p:nvPr/>
        </p:nvSpPr>
        <p:spPr>
          <a:xfrm>
            <a:off x="1466917" y="548249"/>
            <a:ext cx="506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 smtClean="0"/>
              <a:t>When Alloy with ASA…</a:t>
            </a:r>
            <a:endParaRPr lang="zh-TW" altLang="en-US" sz="2800" b="1" u="sng" dirty="0"/>
          </a:p>
        </p:txBody>
      </p:sp>
      <p:sp>
        <p:nvSpPr>
          <p:cNvPr id="6" name="文字方塊 5"/>
          <p:cNvSpPr txBox="1"/>
          <p:nvPr/>
        </p:nvSpPr>
        <p:spPr>
          <a:xfrm>
            <a:off x="1466917" y="925692"/>
            <a:ext cx="4591955" cy="51244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400" dirty="0" smtClean="0"/>
              <a:t>Alloying with ASA for much better </a:t>
            </a:r>
            <a:r>
              <a:rPr lang="en-US" altLang="zh-TW" sz="1400" dirty="0" err="1" smtClean="0"/>
              <a:t>weatherability</a:t>
            </a:r>
            <a:r>
              <a:rPr lang="en-US" altLang="zh-TW" sz="1400" dirty="0" smtClean="0"/>
              <a:t> and color retention.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400" dirty="0" smtClean="0"/>
              <a:t>Possibility for Mold-in-Color.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400" dirty="0" smtClean="0"/>
              <a:t>Low temperature impact with property retention 65% at -30</a:t>
            </a:r>
            <a:r>
              <a:rPr lang="en-US" altLang="zh-TW" sz="1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°</a:t>
            </a:r>
            <a:r>
              <a:rPr lang="en-US" altLang="zh-TW" sz="1400" dirty="0" smtClean="0">
                <a:ea typeface="MS Gothic" panose="020B0609070205080204" pitchFamily="49" charset="-128"/>
              </a:rPr>
              <a:t>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ea typeface="MS Gothic" panose="020B0609070205080204" pitchFamily="49" charset="-128"/>
              </a:rPr>
              <a:t>Very high flow at 26 g/10 min at 260</a:t>
            </a:r>
            <a:r>
              <a:rPr lang="en-US" altLang="zh-TW" sz="1400" dirty="0" smtClean="0">
                <a:latin typeface="MS Gothic" panose="020B0609070205080204" pitchFamily="49" charset="-128"/>
                <a:ea typeface="MS Gothic" panose="020B0609070205080204" pitchFamily="49" charset="-128"/>
              </a:rPr>
              <a:t>°</a:t>
            </a:r>
            <a:r>
              <a:rPr lang="en-US" altLang="zh-TW" sz="1400" dirty="0" smtClean="0">
                <a:ea typeface="MS Gothic" panose="020B0609070205080204" pitchFamily="49" charset="-128"/>
              </a:rPr>
              <a:t>C.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400" dirty="0" err="1" smtClean="0">
                <a:ea typeface="MS Gothic" panose="020B0609070205080204" pitchFamily="49" charset="-128"/>
              </a:rPr>
              <a:t>Knitline</a:t>
            </a:r>
            <a:r>
              <a:rPr lang="en-US" altLang="zh-TW" sz="1400" dirty="0" smtClean="0">
                <a:ea typeface="MS Gothic" panose="020B0609070205080204" pitchFamily="49" charset="-128"/>
              </a:rPr>
              <a:t> strength.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ea typeface="MS Gothic" panose="020B0609070205080204" pitchFamily="49" charset="-128"/>
              </a:rPr>
              <a:t>Excellent processing window.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ea typeface="MS Gothic" panose="020B0609070205080204" pitchFamily="49" charset="-128"/>
              </a:rPr>
              <a:t>Heat aging strength.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ea typeface="MS Gothic" panose="020B0609070205080204" pitchFamily="49" charset="-128"/>
              </a:rPr>
              <a:t>Hydrolysis stability.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400" dirty="0" smtClean="0">
                <a:ea typeface="MS Gothic" panose="020B0609070205080204" pitchFamily="49" charset="-128"/>
              </a:rPr>
              <a:t>Easy release in tooling.</a:t>
            </a:r>
          </a:p>
          <a:p>
            <a:pPr marL="285750" indent="-285750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altLang="zh-TW" sz="1600" dirty="0" smtClean="0">
                <a:solidFill>
                  <a:srgbClr val="0070C0"/>
                </a:solidFill>
                <a:ea typeface="MS Gothic" panose="020B0609070205080204" pitchFamily="49" charset="-128"/>
              </a:rPr>
              <a:t>Potential application: Interior mold-in-color cover trim, Interior/Exterior MIC Door handle, exterior front grille, roof rack, spoiler, Bumper beam module</a:t>
            </a:r>
          </a:p>
        </p:txBody>
      </p:sp>
      <p:pic>
        <p:nvPicPr>
          <p:cNvPr id="7" name="圖片 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53" y="6448425"/>
            <a:ext cx="2314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8" name="表格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8474925"/>
              </p:ext>
            </p:extLst>
          </p:nvPr>
        </p:nvGraphicFramePr>
        <p:xfrm>
          <a:off x="6058872" y="550588"/>
          <a:ext cx="4591957" cy="5669727"/>
        </p:xfrm>
        <a:graphic>
          <a:graphicData uri="http://schemas.openxmlformats.org/drawingml/2006/table">
            <a:tbl>
              <a:tblPr/>
              <a:tblGrid>
                <a:gridCol w="1632695"/>
                <a:gridCol w="922473"/>
                <a:gridCol w="922473"/>
                <a:gridCol w="483686"/>
                <a:gridCol w="630630"/>
              </a:tblGrid>
              <a:tr h="131880">
                <a:tc gridSpan="5">
                  <a:txBody>
                    <a:bodyPr/>
                    <a:lstStyle/>
                    <a:p>
                      <a:pPr algn="ctr" fontAlgn="ctr"/>
                      <a:r>
                        <a:rPr lang="en-US" sz="600" b="1" i="0" u="none" strike="noStrike" dirty="0">
                          <a:effectLst/>
                          <a:latin typeface="Arial Unicode MS" panose="020B0604020202020204" pitchFamily="34" charset="-120"/>
                          <a:ea typeface="Arial Unicode MS" panose="020B0604020202020204" pitchFamily="34" charset="-120"/>
                        </a:rPr>
                        <a:t>KUNI Applied Materials KELITE 911 Resin </a:t>
                      </a: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131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Grade: AC807K</a:t>
                      </a: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400" b="0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400" b="0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400" b="0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500" b="1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880">
                <a:tc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Code: -</a:t>
                      </a: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endParaRPr lang="zh-TW" altLang="en-US" sz="400" b="0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400" b="0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400" b="0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500" b="1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131880">
                <a:tc gridSpan="2">
                  <a:txBody>
                    <a:bodyPr/>
                    <a:lstStyle/>
                    <a:p>
                      <a:pPr algn="l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Characteristics: Excellent weatherabillity.</a:t>
                      </a: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400" b="0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400" b="0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zh-TW" altLang="en-US" sz="500" b="1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Typical Property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Test Method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Test Condition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Unit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Value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Physical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7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Density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ISO 1183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-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g/cm</a:t>
                      </a:r>
                      <a:r>
                        <a:rPr lang="en-US" sz="400" b="0" i="0" u="none" strike="noStrike" baseline="3000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3</a:t>
                      </a:r>
                      <a:endParaRPr lang="en-US" sz="400" b="0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1.15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Water Absorption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ISO 62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24h 50%RH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%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0.2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Mechanical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7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Tensile Strength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ASTM D638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23℃,50 mm/min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kg/cm</a:t>
                      </a:r>
                      <a:r>
                        <a:rPr lang="en-US" sz="400" b="0" i="0" u="none" strike="noStrike" baseline="3000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</a:t>
                      </a:r>
                      <a:endParaRPr lang="en-US" sz="400" b="0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600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Tensile Strain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ASTM D638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23℃,50 mm/min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%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90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Flexural Strength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ASTM D790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23℃,2 mm/min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kg/cm</a:t>
                      </a:r>
                      <a:r>
                        <a:rPr lang="en-US" sz="400" b="0" i="0" u="none" strike="noStrike" baseline="3000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</a:t>
                      </a:r>
                      <a:endParaRPr lang="en-US" sz="400" b="0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1,000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Flexural Modulus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ASTM D790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23℃,2 mm/min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kg/cm</a:t>
                      </a:r>
                      <a:r>
                        <a:rPr lang="en-US" sz="400" b="0" i="0" u="none" strike="noStrike" baseline="3000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</a:t>
                      </a:r>
                      <a:endParaRPr lang="en-US" sz="400" b="0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23,000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Tensile Strength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ISO 527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23℃,50 mm/min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MPa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59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Tensile Strain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ISO 527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23℃,50 mm/min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%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90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Flexural Strength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ISO 527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23℃,2 mm/min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MPa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98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Flexural Modulus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ISO 527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23℃,2 mm/min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 dirty="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MPa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2,300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Rockwell Hardness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ASTM D785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23℃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-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117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Izod Impact Strength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ASTM D256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notched, 23℃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kg-cm/cm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60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Charpy Impact Strength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ISO 179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notched, 23℃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KJ/cm</a:t>
                      </a:r>
                      <a:r>
                        <a:rPr lang="en-US" sz="400" b="0" i="0" u="none" strike="noStrike" baseline="3000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</a:t>
                      </a:r>
                      <a:endParaRPr lang="en-US" sz="400" b="0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55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Izod Impact Strength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ASTM D256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notched, -30℃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kg-cm/cm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36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Charpy Impact Strength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ISO 179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notched, -30℃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KJ/cm</a:t>
                      </a:r>
                      <a:r>
                        <a:rPr lang="en-US" sz="400" b="0" i="0" u="none" strike="noStrike" baseline="3000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</a:t>
                      </a:r>
                      <a:endParaRPr lang="en-US" sz="400" b="0" i="0" u="none" strike="noStrike">
                        <a:effectLst/>
                        <a:latin typeface="Microsoft JhengHei UI" panose="020B0604030504040204" pitchFamily="34" charset="-120"/>
                        <a:ea typeface="Microsoft JhengHei UI" panose="020B0604030504040204" pitchFamily="34" charset="-120"/>
                      </a:endParaRP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33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Optical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7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Gardner Gloss(60</a:t>
                      </a:r>
                      <a:r>
                        <a:rPr lang="en-US" sz="400" b="0" i="0" u="none" strike="noStrike" baseline="3000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o</a:t>
                      </a:r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,Untextured)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ASTM D523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23℃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-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100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Thermal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785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Melt Flow Index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ASTM D-1238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240℃X5kg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g/10min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9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260℃X5kg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g/10min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23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8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Melt Volume Rate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ISO 1133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240℃X5kg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cm</a:t>
                      </a:r>
                      <a:r>
                        <a:rPr lang="en-US" sz="400" b="0" i="0" u="none" strike="noStrike" baseline="3000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3</a:t>
                      </a:r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/10min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7.8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260℃X5kg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cm</a:t>
                      </a:r>
                      <a:r>
                        <a:rPr lang="en-US" sz="400" b="0" i="0" u="none" strike="noStrike" baseline="3000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3</a:t>
                      </a:r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/10min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20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84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Vicat Softening Temp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ISO 306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Rate B/50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℃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130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Rate B/120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℃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132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6384">
                <a:tc rowSpan="4"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Heat Deflection Temp.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ASTM D648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1.8Mpa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℃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110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0.45Mpa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℃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130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ISO 75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1.8Mpa,80*10*4 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℃sp=64mm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108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35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0.45Mpa,80*10*4 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℃sp=64mm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128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0">
                <a:tc rowSpan="2"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Mold shrinkage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3.0mm MD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Die Temp. 80℃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%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0.5~0.7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3.0mm TD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Die Temp. 80℃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%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0.5~0.7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Flammability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zh-TW" alt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　</a:t>
                      </a:r>
                    </a:p>
                  </a:txBody>
                  <a:tcPr marL="4217" marR="4217" marT="4217" marB="0" anchor="ctr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D9D9D9"/>
                    </a:solidFill>
                  </a:tcPr>
                </a:tc>
              </a:tr>
              <a:tr h="127850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Flammability Rating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UL94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UL HB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mm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1.5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81335"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UL light, water exposure and immersion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UL 746C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-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-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-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0">
                <a:tc rowSpan="3"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Relative Temp Index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UL 746B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Elec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℃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60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UL 746B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Mech w/impact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℃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60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850">
                <a:tc v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UL 746B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Mech w/o impact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zh-TW" altLang="en-US" sz="400" b="0" i="0" u="none" strike="noStrike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℃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en-US" altLang="zh-TW" sz="500" b="0" i="0" u="none" strike="noStrike" dirty="0">
                          <a:effectLst/>
                          <a:latin typeface="Microsoft JhengHei UI" panose="020B0604030504040204" pitchFamily="34" charset="-120"/>
                          <a:ea typeface="Microsoft JhengHei UI" panose="020B0604030504040204" pitchFamily="34" charset="-120"/>
                        </a:rPr>
                        <a:t>60</a:t>
                      </a:r>
                    </a:p>
                  </a:txBody>
                  <a:tcPr marL="4217" marR="4217" marT="4217" marB="0" anchor="ctr">
                    <a:lnL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127836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字方塊 1"/>
          <p:cNvSpPr txBox="1"/>
          <p:nvPr/>
        </p:nvSpPr>
        <p:spPr>
          <a:xfrm>
            <a:off x="1466917" y="548249"/>
            <a:ext cx="506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 smtClean="0"/>
              <a:t>Special Effect Colors Available…</a:t>
            </a:r>
            <a:endParaRPr lang="zh-TW" altLang="en-US" sz="2800" b="1" u="sng" dirty="0"/>
          </a:p>
        </p:txBody>
      </p:sp>
      <p:cxnSp>
        <p:nvCxnSpPr>
          <p:cNvPr id="3" name="直線接點 2"/>
          <p:cNvCxnSpPr/>
          <p:nvPr/>
        </p:nvCxnSpPr>
        <p:spPr>
          <a:xfrm>
            <a:off x="1466917" y="6237924"/>
            <a:ext cx="918391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5" name="圖片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93292" y="1071890"/>
            <a:ext cx="1679920" cy="2239894"/>
          </a:xfrm>
          <a:prstGeom prst="rect">
            <a:avLst/>
          </a:prstGeom>
        </p:spPr>
      </p:pic>
      <p:pic>
        <p:nvPicPr>
          <p:cNvPr id="6" name="圖片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93292" y="3674135"/>
            <a:ext cx="1736526" cy="2315368"/>
          </a:xfrm>
          <a:prstGeom prst="rect">
            <a:avLst/>
          </a:prstGeom>
        </p:spPr>
      </p:pic>
      <p:pic>
        <p:nvPicPr>
          <p:cNvPr id="7" name="圖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41930" y="1071469"/>
            <a:ext cx="2987087" cy="2240315"/>
          </a:xfrm>
          <a:prstGeom prst="rect">
            <a:avLst/>
          </a:prstGeom>
        </p:spPr>
      </p:pic>
      <p:pic>
        <p:nvPicPr>
          <p:cNvPr id="8" name="圖片 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683075" y="3670125"/>
            <a:ext cx="2945942" cy="2209457"/>
          </a:xfrm>
          <a:prstGeom prst="rect">
            <a:avLst/>
          </a:prstGeom>
        </p:spPr>
      </p:pic>
      <p:pic>
        <p:nvPicPr>
          <p:cNvPr id="9" name="圖片 8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861420" y="2271088"/>
            <a:ext cx="3483989" cy="2612992"/>
          </a:xfrm>
          <a:prstGeom prst="rect">
            <a:avLst/>
          </a:prstGeom>
        </p:spPr>
      </p:pic>
      <p:sp>
        <p:nvSpPr>
          <p:cNvPr id="10" name="文字方塊 9"/>
          <p:cNvSpPr txBox="1"/>
          <p:nvPr/>
        </p:nvSpPr>
        <p:spPr>
          <a:xfrm>
            <a:off x="6861420" y="1020790"/>
            <a:ext cx="4411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en-US" altLang="zh-TW" dirty="0" smtClean="0"/>
              <a:t>Highly Impact, Low Temp Impact(-40C)</a:t>
            </a:r>
          </a:p>
          <a:p>
            <a:pPr marL="342900" indent="-342900">
              <a:buAutoNum type="arabicPeriod"/>
            </a:pPr>
            <a:r>
              <a:rPr lang="en-US" altLang="zh-TW" dirty="0" err="1" smtClean="0"/>
              <a:t>Weatherability</a:t>
            </a:r>
            <a:r>
              <a:rPr lang="en-US" altLang="zh-TW" dirty="0" smtClean="0"/>
              <a:t> for Color Retention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Highly Reflective above 95% of light</a:t>
            </a:r>
          </a:p>
          <a:p>
            <a:pPr marL="342900" indent="-342900">
              <a:buAutoNum type="arabicPeriod"/>
            </a:pPr>
            <a:r>
              <a:rPr lang="en-US" altLang="zh-TW" dirty="0" smtClean="0"/>
              <a:t>Reduce Secondary Operation to Save Cost</a:t>
            </a:r>
            <a:endParaRPr lang="zh-TW" altLang="en-US" dirty="0"/>
          </a:p>
        </p:txBody>
      </p:sp>
      <p:sp>
        <p:nvSpPr>
          <p:cNvPr id="11" name="文字方塊 10"/>
          <p:cNvSpPr txBox="1"/>
          <p:nvPr/>
        </p:nvSpPr>
        <p:spPr>
          <a:xfrm>
            <a:off x="6861420" y="4960837"/>
            <a:ext cx="441176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AutoNum type="arabicPeriod"/>
            </a:pPr>
            <a:r>
              <a:rPr lang="zh-TW" altLang="en-US" dirty="0" smtClean="0"/>
              <a:t>低溫高耐衝</a:t>
            </a:r>
            <a:r>
              <a:rPr lang="en-US" altLang="zh-TW" dirty="0" smtClean="0"/>
              <a:t>, </a:t>
            </a:r>
            <a:r>
              <a:rPr lang="zh-TW" altLang="en-US" dirty="0" smtClean="0"/>
              <a:t>韌度高 </a:t>
            </a:r>
            <a:r>
              <a:rPr lang="en-US" altLang="zh-TW" dirty="0" smtClean="0"/>
              <a:t>(-40C)</a:t>
            </a:r>
          </a:p>
          <a:p>
            <a:pPr marL="342900" indent="-342900">
              <a:buAutoNum type="arabicPeriod"/>
            </a:pPr>
            <a:r>
              <a:rPr lang="zh-TW" altLang="en-US" dirty="0" smtClean="0"/>
              <a:t>高耐候保持彩度最持久</a:t>
            </a:r>
            <a:endParaRPr lang="en-US" altLang="zh-TW" dirty="0" smtClean="0"/>
          </a:p>
          <a:p>
            <a:pPr marL="342900" indent="-342900">
              <a:buAutoNum type="arabicPeriod"/>
            </a:pPr>
            <a:r>
              <a:rPr lang="en-US" altLang="zh-TW" dirty="0" smtClean="0"/>
              <a:t>100%</a:t>
            </a:r>
            <a:r>
              <a:rPr lang="zh-TW" altLang="en-US" dirty="0" smtClean="0"/>
              <a:t>遮光</a:t>
            </a:r>
            <a:r>
              <a:rPr lang="en-US" altLang="zh-TW" dirty="0" smtClean="0"/>
              <a:t>, 95%</a:t>
            </a:r>
            <a:r>
              <a:rPr lang="zh-TW" altLang="en-US" dirty="0" smtClean="0"/>
              <a:t>光線反射度</a:t>
            </a:r>
            <a:endParaRPr lang="en-US" altLang="zh-TW" dirty="0" smtClean="0"/>
          </a:p>
          <a:p>
            <a:pPr marL="342900" indent="-342900">
              <a:buAutoNum type="arabicPeriod"/>
            </a:pPr>
            <a:r>
              <a:rPr lang="zh-TW" altLang="en-US" dirty="0" smtClean="0"/>
              <a:t>減少二度加工</a:t>
            </a:r>
            <a:r>
              <a:rPr lang="en-US" altLang="zh-TW" dirty="0" smtClean="0"/>
              <a:t>(</a:t>
            </a:r>
            <a:r>
              <a:rPr lang="zh-TW" altLang="en-US" dirty="0" smtClean="0"/>
              <a:t>噴漆</a:t>
            </a:r>
            <a:r>
              <a:rPr lang="en-US" altLang="zh-TW" dirty="0" smtClean="0"/>
              <a:t>, </a:t>
            </a:r>
            <a:r>
              <a:rPr lang="zh-TW" altLang="en-US" dirty="0" smtClean="0"/>
              <a:t>鋁蒸著</a:t>
            </a:r>
            <a:r>
              <a:rPr lang="en-US" altLang="zh-TW" dirty="0" smtClean="0"/>
              <a:t>)</a:t>
            </a:r>
            <a:r>
              <a:rPr lang="zh-TW" altLang="en-US" dirty="0" smtClean="0"/>
              <a:t>省成本</a:t>
            </a:r>
            <a:endParaRPr lang="zh-TW" altLang="en-US" dirty="0"/>
          </a:p>
        </p:txBody>
      </p:sp>
      <p:sp>
        <p:nvSpPr>
          <p:cNvPr id="12" name="文字方塊 11"/>
          <p:cNvSpPr txBox="1"/>
          <p:nvPr/>
        </p:nvSpPr>
        <p:spPr>
          <a:xfrm>
            <a:off x="1863735" y="2786360"/>
            <a:ext cx="1107996" cy="369332"/>
          </a:xfrm>
          <a:prstGeom prst="rect">
            <a:avLst/>
          </a:prstGeom>
          <a:solidFill>
            <a:schemeClr val="tx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>
                <a:solidFill>
                  <a:schemeClr val="bg1"/>
                </a:solidFill>
                <a:latin typeface="標楷體" panose="03000509000000000000" pitchFamily="65" charset="-120"/>
                <a:ea typeface="標楷體" panose="03000509000000000000" pitchFamily="65" charset="-120"/>
              </a:rPr>
              <a:t>高反射白</a:t>
            </a:r>
          </a:p>
        </p:txBody>
      </p:sp>
      <p:sp>
        <p:nvSpPr>
          <p:cNvPr id="13" name="文字方塊 12"/>
          <p:cNvSpPr txBox="1"/>
          <p:nvPr/>
        </p:nvSpPr>
        <p:spPr>
          <a:xfrm>
            <a:off x="1907557" y="5422684"/>
            <a:ext cx="1107996" cy="369332"/>
          </a:xfrm>
          <a:prstGeom prst="rect">
            <a:avLst/>
          </a:prstGeom>
          <a:solidFill>
            <a:schemeClr val="bg1"/>
          </a:solidFill>
        </p:spPr>
        <p:txBody>
          <a:bodyPr wrap="none" rtlCol="0">
            <a:spAutoFit/>
          </a:bodyPr>
          <a:lstStyle/>
          <a:p>
            <a:r>
              <a:rPr lang="zh-TW" altLang="en-US" b="1" dirty="0">
                <a:latin typeface="標楷體" panose="03000509000000000000" pitchFamily="65" charset="-120"/>
                <a:ea typeface="標楷體" panose="03000509000000000000" pitchFamily="65" charset="-120"/>
              </a:rPr>
              <a:t>高反射白</a:t>
            </a:r>
          </a:p>
        </p:txBody>
      </p:sp>
      <p:pic>
        <p:nvPicPr>
          <p:cNvPr id="14" name="圖片 13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53" y="6314720"/>
            <a:ext cx="2314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1574364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12"/>
          <p:cNvGrpSpPr>
            <a:grpSpLocks/>
          </p:cNvGrpSpPr>
          <p:nvPr/>
        </p:nvGrpSpPr>
        <p:grpSpPr bwMode="auto">
          <a:xfrm>
            <a:off x="4235933" y="2757858"/>
            <a:ext cx="3660992" cy="3458750"/>
            <a:chOff x="1776" y="720"/>
            <a:chExt cx="2208" cy="2667"/>
          </a:xfrm>
        </p:grpSpPr>
        <p:sp>
          <p:nvSpPr>
            <p:cNvPr id="5" name="Text Box 3"/>
            <p:cNvSpPr txBox="1">
              <a:spLocks noChangeArrowheads="1"/>
            </p:cNvSpPr>
            <p:nvPr/>
          </p:nvSpPr>
          <p:spPr bwMode="auto">
            <a:xfrm>
              <a:off x="2352" y="3168"/>
              <a:ext cx="681" cy="219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>
                <a:defRPr/>
              </a:pPr>
              <a:r>
                <a:rPr lang="en-US" altLang="ja-JP" kern="0">
                  <a:solidFill>
                    <a:sysClr val="windowText" lastClr="000000"/>
                  </a:solidFill>
                </a:rPr>
                <a:t>Thank you !!</a:t>
              </a:r>
            </a:p>
          </p:txBody>
        </p:sp>
        <p:pic>
          <p:nvPicPr>
            <p:cNvPr id="6" name="Picture 8" descr="http://www.fukuske.com/img/museum/logo8.gif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776" y="720"/>
              <a:ext cx="2208" cy="220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sp>
        <p:nvSpPr>
          <p:cNvPr id="3" name="文字方塊 2"/>
          <p:cNvSpPr txBox="1"/>
          <p:nvPr/>
        </p:nvSpPr>
        <p:spPr>
          <a:xfrm>
            <a:off x="1801504" y="818866"/>
            <a:ext cx="852985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4000" dirty="0" smtClean="0">
                <a:solidFill>
                  <a:srgbClr val="0070C0"/>
                </a:solidFill>
              </a:rPr>
              <a:t>Thank you for your attention and your precious time!</a:t>
            </a:r>
          </a:p>
          <a:p>
            <a:pPr algn="ctr"/>
            <a:r>
              <a:rPr lang="en-US" altLang="zh-TW" sz="4000" dirty="0" smtClean="0">
                <a:solidFill>
                  <a:srgbClr val="0070C0"/>
                </a:solidFill>
              </a:rPr>
              <a:t>Any Question?</a:t>
            </a:r>
            <a:endParaRPr lang="zh-TW" altLang="en-US" sz="4000" dirty="0">
              <a:solidFill>
                <a:srgbClr val="0070C0"/>
              </a:solidFill>
            </a:endParaRPr>
          </a:p>
        </p:txBody>
      </p:sp>
      <p:cxnSp>
        <p:nvCxnSpPr>
          <p:cNvPr id="7" name="直線接點 6"/>
          <p:cNvCxnSpPr/>
          <p:nvPr/>
        </p:nvCxnSpPr>
        <p:spPr>
          <a:xfrm>
            <a:off x="1466917" y="6385775"/>
            <a:ext cx="918391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pic>
        <p:nvPicPr>
          <p:cNvPr id="9" name="圖片 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53" y="6448425"/>
            <a:ext cx="2314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674161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直線接點 3"/>
          <p:cNvCxnSpPr/>
          <p:nvPr/>
        </p:nvCxnSpPr>
        <p:spPr>
          <a:xfrm>
            <a:off x="1466917" y="6385775"/>
            <a:ext cx="918391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6" name="文字方塊 5"/>
          <p:cNvSpPr txBox="1"/>
          <p:nvPr/>
        </p:nvSpPr>
        <p:spPr>
          <a:xfrm>
            <a:off x="1466917" y="548249"/>
            <a:ext cx="506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 smtClean="0"/>
              <a:t>Table of Content</a:t>
            </a:r>
            <a:endParaRPr lang="zh-TW" altLang="en-US" sz="2800" b="1" u="sng" dirty="0"/>
          </a:p>
        </p:txBody>
      </p:sp>
      <p:sp>
        <p:nvSpPr>
          <p:cNvPr id="7" name="文字方塊 6"/>
          <p:cNvSpPr txBox="1"/>
          <p:nvPr/>
        </p:nvSpPr>
        <p:spPr>
          <a:xfrm>
            <a:off x="1624084" y="1282890"/>
            <a:ext cx="9026744" cy="406265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A Brand </a:t>
            </a:r>
            <a:r>
              <a:rPr lang="en-US" altLang="zh-TW" sz="2800" dirty="0"/>
              <a:t>N</a:t>
            </a:r>
            <a:r>
              <a:rPr lang="en-US" altLang="zh-TW" sz="2800" dirty="0" smtClean="0"/>
              <a:t>ew </a:t>
            </a:r>
            <a:r>
              <a:rPr lang="en-US" altLang="zh-TW" sz="2800" dirty="0"/>
              <a:t>C</a:t>
            </a:r>
            <a:r>
              <a:rPr lang="en-US" altLang="zh-TW" sz="2800" dirty="0" smtClean="0"/>
              <a:t>o-polymer for Polycarbonate</a:t>
            </a:r>
          </a:p>
          <a:p>
            <a:r>
              <a:rPr lang="en-US" altLang="zh-TW" sz="2800" dirty="0"/>
              <a:t>	</a:t>
            </a:r>
            <a:r>
              <a:rPr lang="en-US" altLang="zh-TW" sz="2800" dirty="0" smtClean="0"/>
              <a:t>	</a:t>
            </a:r>
            <a:r>
              <a:rPr lang="en-US" altLang="zh-TW" dirty="0" smtClean="0"/>
              <a:t>-Regular Polycarbonate Structure</a:t>
            </a:r>
          </a:p>
          <a:p>
            <a:r>
              <a:rPr lang="en-US" altLang="zh-TW" sz="2800" dirty="0" smtClean="0"/>
              <a:t>		</a:t>
            </a:r>
            <a:r>
              <a:rPr lang="en-US" altLang="zh-TW" dirty="0" smtClean="0"/>
              <a:t>-The Structure of This New Co-polymer</a:t>
            </a:r>
          </a:p>
          <a:p>
            <a:r>
              <a:rPr lang="en-US" altLang="zh-TW" dirty="0"/>
              <a:t>	</a:t>
            </a:r>
            <a:r>
              <a:rPr lang="en-US" altLang="zh-TW" dirty="0" smtClean="0"/>
              <a:t>	-The Properties of This New Co-polymer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altLang="zh-TW" sz="2800" dirty="0" smtClean="0"/>
              <a:t>Co-polymer Alloying with Other Miscible polymer</a:t>
            </a:r>
          </a:p>
          <a:p>
            <a:r>
              <a:rPr lang="en-US" altLang="zh-TW" sz="2800" dirty="0" smtClean="0"/>
              <a:t> </a:t>
            </a:r>
            <a:endParaRPr lang="en-US" altLang="zh-TW" dirty="0" smtClean="0"/>
          </a:p>
          <a:p>
            <a:r>
              <a:rPr lang="en-US" altLang="zh-TW" dirty="0"/>
              <a:t>	</a:t>
            </a:r>
            <a:r>
              <a:rPr lang="en-US" altLang="zh-TW" dirty="0" smtClean="0"/>
              <a:t>	-PC/ASA  One Grade fits MOST</a:t>
            </a:r>
          </a:p>
          <a:p>
            <a:endParaRPr lang="en-US" altLang="zh-TW" dirty="0" smtClean="0"/>
          </a:p>
          <a:p>
            <a:endParaRPr lang="en-US" altLang="zh-TW" sz="2800" dirty="0" smtClean="0"/>
          </a:p>
        </p:txBody>
      </p:sp>
      <p:pic>
        <p:nvPicPr>
          <p:cNvPr id="2" name="圖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34147" y="6449533"/>
            <a:ext cx="2316681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880407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952121" y="152402"/>
            <a:ext cx="720209" cy="180975"/>
          </a:xfrm>
          <a:prstGeom prst="rect">
            <a:avLst/>
          </a:prstGeom>
        </p:spPr>
        <p:txBody>
          <a:bodyPr/>
          <a:lstStyle/>
          <a:p>
            <a:fld id="{1D962B00-53AA-40F9-8C5F-1D5EF9D88991}" type="slidenum">
              <a:rPr lang="ja-JP" altLang="en-US"/>
              <a:pPr/>
              <a:t>3</a:t>
            </a:fld>
            <a:endParaRPr lang="ja-JP" altLang="en-US"/>
          </a:p>
        </p:txBody>
      </p:sp>
      <p:cxnSp>
        <p:nvCxnSpPr>
          <p:cNvPr id="25" name="直線接點 24"/>
          <p:cNvCxnSpPr/>
          <p:nvPr/>
        </p:nvCxnSpPr>
        <p:spPr>
          <a:xfrm>
            <a:off x="1466917" y="6385775"/>
            <a:ext cx="918391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pSp>
        <p:nvGrpSpPr>
          <p:cNvPr id="27" name="Group 3103"/>
          <p:cNvGrpSpPr>
            <a:grpSpLocks/>
          </p:cNvGrpSpPr>
          <p:nvPr/>
        </p:nvGrpSpPr>
        <p:grpSpPr bwMode="auto">
          <a:xfrm>
            <a:off x="1466917" y="1468273"/>
            <a:ext cx="4396277" cy="1711325"/>
            <a:chOff x="2448" y="336"/>
            <a:chExt cx="2637" cy="1078"/>
          </a:xfrm>
        </p:grpSpPr>
        <p:sp>
          <p:nvSpPr>
            <p:cNvPr id="28" name="Line 3104"/>
            <p:cNvSpPr>
              <a:spLocks noChangeShapeType="1"/>
            </p:cNvSpPr>
            <p:nvPr/>
          </p:nvSpPr>
          <p:spPr bwMode="auto">
            <a:xfrm>
              <a:off x="3312" y="7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9" name="Line 3105"/>
            <p:cNvSpPr>
              <a:spLocks noChangeShapeType="1"/>
            </p:cNvSpPr>
            <p:nvPr/>
          </p:nvSpPr>
          <p:spPr bwMode="auto">
            <a:xfrm flipV="1">
              <a:off x="2448" y="978"/>
              <a:ext cx="1776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0" name="Rectangle 3106"/>
            <p:cNvSpPr>
              <a:spLocks noChangeArrowheads="1"/>
            </p:cNvSpPr>
            <p:nvPr/>
          </p:nvSpPr>
          <p:spPr bwMode="auto">
            <a:xfrm>
              <a:off x="4898" y="1200"/>
              <a:ext cx="18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ja-JP" sz="1600" b="1">
                  <a:solidFill>
                    <a:srgbClr val="000066"/>
                  </a:solidFill>
                  <a:latin typeface="Arial" pitchFamily="34" charset="0"/>
                </a:rPr>
                <a:t>n</a:t>
              </a:r>
            </a:p>
          </p:txBody>
        </p:sp>
        <p:grpSp>
          <p:nvGrpSpPr>
            <p:cNvPr id="31" name="Group 3107"/>
            <p:cNvGrpSpPr>
              <a:grpSpLocks/>
            </p:cNvGrpSpPr>
            <p:nvPr/>
          </p:nvGrpSpPr>
          <p:grpSpPr bwMode="auto">
            <a:xfrm>
              <a:off x="2682" y="816"/>
              <a:ext cx="390" cy="336"/>
              <a:chOff x="2016" y="2160"/>
              <a:chExt cx="528" cy="432"/>
            </a:xfrm>
          </p:grpSpPr>
          <p:sp>
            <p:nvSpPr>
              <p:cNvPr id="49" name="AutoShape 3108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528" cy="432"/>
              </a:xfrm>
              <a:prstGeom prst="hexagon">
                <a:avLst>
                  <a:gd name="adj" fmla="val 30556"/>
                  <a:gd name="vf" fmla="val 115470"/>
                </a:avLst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50" name="Oval 3109"/>
              <p:cNvSpPr>
                <a:spLocks noChangeArrowheads="1"/>
              </p:cNvSpPr>
              <p:nvPr/>
            </p:nvSpPr>
            <p:spPr bwMode="auto">
              <a:xfrm>
                <a:off x="2136" y="2232"/>
                <a:ext cx="288" cy="28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2" name="Rectangle 3110"/>
            <p:cNvSpPr>
              <a:spLocks noChangeArrowheads="1"/>
            </p:cNvSpPr>
            <p:nvPr/>
          </p:nvSpPr>
          <p:spPr bwMode="auto">
            <a:xfrm>
              <a:off x="3269" y="614"/>
              <a:ext cx="22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ja-JP" sz="1600" b="1">
                  <a:latin typeface="Arial" pitchFamily="34" charset="0"/>
                </a:rPr>
                <a:t>CH</a:t>
              </a:r>
              <a:r>
                <a:rPr lang="en-US" altLang="ja-JP" sz="1600" b="1" baseline="-25000">
                  <a:latin typeface="Arial" pitchFamily="34" charset="0"/>
                </a:rPr>
                <a:t>3</a:t>
              </a:r>
              <a:endParaRPr lang="en-US" altLang="ja-JP" sz="3200" b="1" baseline="-25000">
                <a:latin typeface="Arial" pitchFamily="34" charset="0"/>
              </a:endParaRPr>
            </a:p>
          </p:txBody>
        </p:sp>
        <p:sp>
          <p:nvSpPr>
            <p:cNvPr id="33" name="Rectangle 3111"/>
            <p:cNvSpPr>
              <a:spLocks noChangeArrowheads="1"/>
            </p:cNvSpPr>
            <p:nvPr/>
          </p:nvSpPr>
          <p:spPr bwMode="auto">
            <a:xfrm>
              <a:off x="3269" y="1200"/>
              <a:ext cx="22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ja-JP" sz="1600" b="1">
                  <a:latin typeface="Arial" pitchFamily="34" charset="0"/>
                </a:rPr>
                <a:t>CH</a:t>
              </a:r>
              <a:r>
                <a:rPr lang="en-US" altLang="ja-JP" sz="1600" b="1" baseline="-25000">
                  <a:latin typeface="Arial" pitchFamily="34" charset="0"/>
                </a:rPr>
                <a:t>3</a:t>
              </a:r>
              <a:endParaRPr lang="en-US" altLang="ja-JP" sz="3200" b="1" baseline="-25000">
                <a:latin typeface="Arial" pitchFamily="34" charset="0"/>
              </a:endParaRPr>
            </a:p>
          </p:txBody>
        </p:sp>
        <p:sp>
          <p:nvSpPr>
            <p:cNvPr id="34" name="AutoShape 3112"/>
            <p:cNvSpPr>
              <a:spLocks/>
            </p:cNvSpPr>
            <p:nvPr/>
          </p:nvSpPr>
          <p:spPr bwMode="auto">
            <a:xfrm>
              <a:off x="2592" y="672"/>
              <a:ext cx="48" cy="624"/>
            </a:xfrm>
            <a:prstGeom prst="leftBracket">
              <a:avLst>
                <a:gd name="adj" fmla="val 108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5" name="AutoShape 3113"/>
            <p:cNvSpPr>
              <a:spLocks/>
            </p:cNvSpPr>
            <p:nvPr/>
          </p:nvSpPr>
          <p:spPr bwMode="auto">
            <a:xfrm flipH="1">
              <a:off x="4848" y="672"/>
              <a:ext cx="48" cy="624"/>
            </a:xfrm>
            <a:prstGeom prst="leftBracket">
              <a:avLst>
                <a:gd name="adj" fmla="val 108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6" name="Group 3114"/>
            <p:cNvGrpSpPr>
              <a:grpSpLocks/>
            </p:cNvGrpSpPr>
            <p:nvPr/>
          </p:nvGrpSpPr>
          <p:grpSpPr bwMode="auto">
            <a:xfrm>
              <a:off x="3546" y="816"/>
              <a:ext cx="390" cy="336"/>
              <a:chOff x="2016" y="2160"/>
              <a:chExt cx="528" cy="432"/>
            </a:xfrm>
          </p:grpSpPr>
          <p:sp>
            <p:nvSpPr>
              <p:cNvPr id="47" name="AutoShape 3115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528" cy="432"/>
              </a:xfrm>
              <a:prstGeom prst="hexagon">
                <a:avLst>
                  <a:gd name="adj" fmla="val 30556"/>
                  <a:gd name="vf" fmla="val 115470"/>
                </a:avLst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8" name="Oval 3116"/>
              <p:cNvSpPr>
                <a:spLocks noChangeArrowheads="1"/>
              </p:cNvSpPr>
              <p:nvPr/>
            </p:nvSpPr>
            <p:spPr bwMode="auto">
              <a:xfrm>
                <a:off x="2136" y="2232"/>
                <a:ext cx="288" cy="28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7" name="Rectangle 3117"/>
            <p:cNvSpPr>
              <a:spLocks noChangeArrowheads="1"/>
            </p:cNvSpPr>
            <p:nvPr/>
          </p:nvSpPr>
          <p:spPr bwMode="auto">
            <a:xfrm>
              <a:off x="3193" y="868"/>
              <a:ext cx="211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ja-JP" b="1">
                  <a:solidFill>
                    <a:srgbClr val="000066"/>
                  </a:solidFill>
                  <a:latin typeface="Arial" pitchFamily="34" charset="0"/>
                </a:rPr>
                <a:t>C</a:t>
              </a:r>
            </a:p>
          </p:txBody>
        </p:sp>
        <p:sp>
          <p:nvSpPr>
            <p:cNvPr id="38" name="Rectangle 3118"/>
            <p:cNvSpPr>
              <a:spLocks noChangeArrowheads="1"/>
            </p:cNvSpPr>
            <p:nvPr/>
          </p:nvSpPr>
          <p:spPr bwMode="auto">
            <a:xfrm>
              <a:off x="4049" y="868"/>
              <a:ext cx="218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ja-JP" b="1">
                  <a:solidFill>
                    <a:srgbClr val="000066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39" name="Text Box 3119"/>
            <p:cNvSpPr txBox="1">
              <a:spLocks noChangeArrowheads="1"/>
            </p:cNvSpPr>
            <p:nvPr/>
          </p:nvSpPr>
          <p:spPr bwMode="auto">
            <a:xfrm>
              <a:off x="4320" y="663"/>
              <a:ext cx="240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kumimoji="1" lang="en-US" altLang="ja-JP" b="1">
                  <a:solidFill>
                    <a:srgbClr val="000066"/>
                  </a:solidFill>
                  <a:latin typeface="Arial" pitchFamily="34" charset="0"/>
                </a:rPr>
                <a:t>C</a:t>
              </a:r>
            </a:p>
          </p:txBody>
        </p:sp>
        <p:sp>
          <p:nvSpPr>
            <p:cNvPr id="40" name="Line 3120"/>
            <p:cNvSpPr>
              <a:spLocks noChangeShapeType="1"/>
            </p:cNvSpPr>
            <p:nvPr/>
          </p:nvSpPr>
          <p:spPr bwMode="auto">
            <a:xfrm>
              <a:off x="4368" y="567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" name="Line 3121"/>
            <p:cNvSpPr>
              <a:spLocks noChangeShapeType="1"/>
            </p:cNvSpPr>
            <p:nvPr/>
          </p:nvSpPr>
          <p:spPr bwMode="auto">
            <a:xfrm>
              <a:off x="4416" y="567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" name="Text Box 3122"/>
            <p:cNvSpPr txBox="1">
              <a:spLocks noChangeArrowheads="1"/>
            </p:cNvSpPr>
            <p:nvPr/>
          </p:nvSpPr>
          <p:spPr bwMode="auto">
            <a:xfrm>
              <a:off x="4272" y="336"/>
              <a:ext cx="288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kumimoji="1" lang="en-US" altLang="ja-JP" b="1">
                  <a:solidFill>
                    <a:srgbClr val="000066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43" name="Text Box 3123"/>
            <p:cNvSpPr txBox="1">
              <a:spLocks noChangeArrowheads="1"/>
            </p:cNvSpPr>
            <p:nvPr/>
          </p:nvSpPr>
          <p:spPr bwMode="auto">
            <a:xfrm>
              <a:off x="4296" y="677"/>
              <a:ext cx="240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kumimoji="1" lang="en-US" altLang="ja-JP" b="1">
                  <a:solidFill>
                    <a:srgbClr val="000066"/>
                  </a:solidFill>
                  <a:latin typeface="Arial" pitchFamily="34" charset="0"/>
                </a:rPr>
                <a:t>C</a:t>
              </a:r>
            </a:p>
          </p:txBody>
        </p:sp>
        <p:sp>
          <p:nvSpPr>
            <p:cNvPr id="44" name="Line 3124"/>
            <p:cNvSpPr>
              <a:spLocks noChangeShapeType="1"/>
            </p:cNvSpPr>
            <p:nvPr/>
          </p:nvSpPr>
          <p:spPr bwMode="auto">
            <a:xfrm flipV="1">
              <a:off x="4224" y="816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5" name="Line 3125"/>
            <p:cNvSpPr>
              <a:spLocks noChangeShapeType="1"/>
            </p:cNvSpPr>
            <p:nvPr/>
          </p:nvSpPr>
          <p:spPr bwMode="auto">
            <a:xfrm>
              <a:off x="4512" y="793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6" name="Rectangle 3126"/>
            <p:cNvSpPr>
              <a:spLocks noChangeArrowheads="1"/>
            </p:cNvSpPr>
            <p:nvPr/>
          </p:nvSpPr>
          <p:spPr bwMode="auto">
            <a:xfrm>
              <a:off x="4625" y="678"/>
              <a:ext cx="218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ja-JP" b="1">
                  <a:solidFill>
                    <a:srgbClr val="000066"/>
                  </a:solidFill>
                  <a:latin typeface="Arial" pitchFamily="34" charset="0"/>
                </a:rPr>
                <a:t>O</a:t>
              </a: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1424404" y="1378342"/>
            <a:ext cx="439627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Regular Polycarbonate</a:t>
            </a:r>
            <a:endParaRPr lang="zh-TW" altLang="en-US" dirty="0"/>
          </a:p>
        </p:txBody>
      </p:sp>
      <p:sp>
        <p:nvSpPr>
          <p:cNvPr id="3" name="文字方塊 2"/>
          <p:cNvSpPr txBox="1"/>
          <p:nvPr/>
        </p:nvSpPr>
        <p:spPr>
          <a:xfrm>
            <a:off x="1424404" y="3466967"/>
            <a:ext cx="894384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TW" dirty="0" smtClean="0"/>
              <a:t>Highly Polar in chemical structure </a:t>
            </a:r>
            <a:r>
              <a:rPr lang="en-US" altLang="zh-TW" dirty="0" smtClean="0">
                <a:sym typeface="Wingdings" panose="05000000000000000000" pitchFamily="2" charset="2"/>
              </a:rPr>
              <a:t> Can be easily degraded by H</a:t>
            </a:r>
            <a:r>
              <a:rPr lang="en-US" altLang="zh-TW" sz="1600" dirty="0" smtClean="0">
                <a:sym typeface="Wingdings" panose="05000000000000000000" pitchFamily="2" charset="2"/>
              </a:rPr>
              <a:t>2</a:t>
            </a:r>
            <a:r>
              <a:rPr lang="en-US" altLang="zh-TW" dirty="0" smtClean="0">
                <a:sym typeface="Wingdings" panose="05000000000000000000" pitchFamily="2" charset="2"/>
              </a:rPr>
              <a:t>O  Silver  Brittle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TW" dirty="0" smtClean="0">
                <a:sym typeface="Wingdings" panose="05000000000000000000" pitchFamily="2" charset="2"/>
              </a:rPr>
              <a:t>Weak Chemical Bonding  Naturally Brittle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TW" dirty="0" smtClean="0">
                <a:sym typeface="Wingdings" panose="05000000000000000000" pitchFamily="2" charset="2"/>
              </a:rPr>
              <a:t>Complicated Branching  Mold Flow Difficulty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r>
              <a:rPr lang="en-US" altLang="zh-TW" dirty="0" smtClean="0">
                <a:sym typeface="Wingdings" panose="05000000000000000000" pitchFamily="2" charset="2"/>
              </a:rPr>
              <a:t>Amorphous Polymer  Vulnerable from Chemical Attack</a:t>
            </a:r>
          </a:p>
          <a:p>
            <a:pPr marL="285750" indent="-285750">
              <a:lnSpc>
                <a:spcPct val="200000"/>
              </a:lnSpc>
              <a:buFont typeface="Wingdings" panose="05000000000000000000" pitchFamily="2" charset="2"/>
              <a:buChar char="l"/>
            </a:pPr>
            <a:endParaRPr lang="zh-TW" altLang="en-US" dirty="0"/>
          </a:p>
        </p:txBody>
      </p:sp>
      <p:grpSp>
        <p:nvGrpSpPr>
          <p:cNvPr id="178" name="Group 2"/>
          <p:cNvGrpSpPr>
            <a:grpSpLocks/>
          </p:cNvGrpSpPr>
          <p:nvPr/>
        </p:nvGrpSpPr>
        <p:grpSpPr bwMode="auto">
          <a:xfrm rot="527432">
            <a:off x="6874898" y="1398966"/>
            <a:ext cx="3831143" cy="618396"/>
            <a:chOff x="960" y="1152"/>
            <a:chExt cx="3803" cy="810"/>
          </a:xfrm>
        </p:grpSpPr>
        <p:grpSp>
          <p:nvGrpSpPr>
            <p:cNvPr id="179" name="Group 3"/>
            <p:cNvGrpSpPr>
              <a:grpSpLocks/>
            </p:cNvGrpSpPr>
            <p:nvPr/>
          </p:nvGrpSpPr>
          <p:grpSpPr bwMode="auto">
            <a:xfrm>
              <a:off x="1248" y="1152"/>
              <a:ext cx="3264" cy="810"/>
              <a:chOff x="864" y="864"/>
              <a:chExt cx="3744" cy="960"/>
            </a:xfrm>
          </p:grpSpPr>
          <p:sp>
            <p:nvSpPr>
              <p:cNvPr id="182" name="Freeform 4"/>
              <p:cNvSpPr>
                <a:spLocks/>
              </p:cNvSpPr>
              <p:nvPr/>
            </p:nvSpPr>
            <p:spPr bwMode="auto">
              <a:xfrm>
                <a:off x="864" y="1240"/>
                <a:ext cx="3744" cy="208"/>
              </a:xfrm>
              <a:custGeom>
                <a:avLst/>
                <a:gdLst>
                  <a:gd name="T0" fmla="*/ 0 w 3552"/>
                  <a:gd name="T1" fmla="*/ 200 h 208"/>
                  <a:gd name="T2" fmla="*/ 576 w 3552"/>
                  <a:gd name="T3" fmla="*/ 56 h 208"/>
                  <a:gd name="T4" fmla="*/ 1344 w 3552"/>
                  <a:gd name="T5" fmla="*/ 200 h 208"/>
                  <a:gd name="T6" fmla="*/ 2160 w 3552"/>
                  <a:gd name="T7" fmla="*/ 8 h 208"/>
                  <a:gd name="T8" fmla="*/ 2880 w 3552"/>
                  <a:gd name="T9" fmla="*/ 152 h 208"/>
                  <a:gd name="T10" fmla="*/ 3552 w 3552"/>
                  <a:gd name="T11" fmla="*/ 5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52" h="208">
                    <a:moveTo>
                      <a:pt x="0" y="200"/>
                    </a:moveTo>
                    <a:cubicBezTo>
                      <a:pt x="176" y="128"/>
                      <a:pt x="352" y="56"/>
                      <a:pt x="576" y="56"/>
                    </a:cubicBezTo>
                    <a:cubicBezTo>
                      <a:pt x="800" y="56"/>
                      <a:pt x="1080" y="208"/>
                      <a:pt x="1344" y="200"/>
                    </a:cubicBezTo>
                    <a:cubicBezTo>
                      <a:pt x="1608" y="192"/>
                      <a:pt x="1904" y="16"/>
                      <a:pt x="2160" y="8"/>
                    </a:cubicBezTo>
                    <a:cubicBezTo>
                      <a:pt x="2416" y="0"/>
                      <a:pt x="2648" y="144"/>
                      <a:pt x="2880" y="152"/>
                    </a:cubicBezTo>
                    <a:cubicBezTo>
                      <a:pt x="3112" y="160"/>
                      <a:pt x="3332" y="108"/>
                      <a:pt x="3552" y="56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183" name="Group 5"/>
              <p:cNvGrpSpPr>
                <a:grpSpLocks/>
              </p:cNvGrpSpPr>
              <p:nvPr/>
            </p:nvGrpSpPr>
            <p:grpSpPr bwMode="auto">
              <a:xfrm>
                <a:off x="1584" y="912"/>
                <a:ext cx="336" cy="816"/>
                <a:chOff x="1248" y="2688"/>
                <a:chExt cx="336" cy="816"/>
              </a:xfrm>
            </p:grpSpPr>
            <p:grpSp>
              <p:nvGrpSpPr>
                <p:cNvPr id="226" name="Group 6"/>
                <p:cNvGrpSpPr>
                  <a:grpSpLocks/>
                </p:cNvGrpSpPr>
                <p:nvPr/>
              </p:nvGrpSpPr>
              <p:grpSpPr bwMode="auto">
                <a:xfrm>
                  <a:off x="1344" y="2688"/>
                  <a:ext cx="192" cy="816"/>
                  <a:chOff x="1152" y="864"/>
                  <a:chExt cx="192" cy="816"/>
                </a:xfrm>
              </p:grpSpPr>
              <p:sp>
                <p:nvSpPr>
                  <p:cNvPr id="228" name="Oval 7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864"/>
                    <a:ext cx="144" cy="144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29" name="Oval 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536"/>
                    <a:ext cx="144" cy="144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30" name="Line 9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44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31" name="Line 10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00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27" name="Oval 11"/>
                <p:cNvSpPr>
                  <a:spLocks noChangeArrowheads="1"/>
                </p:cNvSpPr>
                <p:nvPr/>
              </p:nvSpPr>
              <p:spPr bwMode="auto">
                <a:xfrm>
                  <a:off x="1248" y="2928"/>
                  <a:ext cx="336" cy="336"/>
                </a:xfrm>
                <a:prstGeom prst="ellipse">
                  <a:avLst/>
                </a:prstGeom>
                <a:solidFill>
                  <a:srgbClr val="3399FF"/>
                </a:solidFill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84" name="Group 12"/>
              <p:cNvGrpSpPr>
                <a:grpSpLocks/>
              </p:cNvGrpSpPr>
              <p:nvPr/>
            </p:nvGrpSpPr>
            <p:grpSpPr bwMode="auto">
              <a:xfrm>
                <a:off x="2064" y="1008"/>
                <a:ext cx="336" cy="816"/>
                <a:chOff x="1248" y="2688"/>
                <a:chExt cx="336" cy="816"/>
              </a:xfrm>
            </p:grpSpPr>
            <p:grpSp>
              <p:nvGrpSpPr>
                <p:cNvPr id="220" name="Group 13"/>
                <p:cNvGrpSpPr>
                  <a:grpSpLocks/>
                </p:cNvGrpSpPr>
                <p:nvPr/>
              </p:nvGrpSpPr>
              <p:grpSpPr bwMode="auto">
                <a:xfrm>
                  <a:off x="1344" y="2688"/>
                  <a:ext cx="192" cy="816"/>
                  <a:chOff x="1152" y="864"/>
                  <a:chExt cx="192" cy="816"/>
                </a:xfrm>
              </p:grpSpPr>
              <p:sp>
                <p:nvSpPr>
                  <p:cNvPr id="222" name="Oval 1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864"/>
                    <a:ext cx="144" cy="144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23" name="Oval 15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536"/>
                    <a:ext cx="144" cy="144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24" name="Line 16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44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25" name="Line 17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00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21" name="Oval 18"/>
                <p:cNvSpPr>
                  <a:spLocks noChangeArrowheads="1"/>
                </p:cNvSpPr>
                <p:nvPr/>
              </p:nvSpPr>
              <p:spPr bwMode="auto">
                <a:xfrm>
                  <a:off x="1248" y="2928"/>
                  <a:ext cx="336" cy="336"/>
                </a:xfrm>
                <a:prstGeom prst="ellipse">
                  <a:avLst/>
                </a:prstGeom>
                <a:solidFill>
                  <a:srgbClr val="3399FF"/>
                </a:solidFill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85" name="Group 19"/>
              <p:cNvGrpSpPr>
                <a:grpSpLocks/>
              </p:cNvGrpSpPr>
              <p:nvPr/>
            </p:nvGrpSpPr>
            <p:grpSpPr bwMode="auto">
              <a:xfrm>
                <a:off x="2592" y="960"/>
                <a:ext cx="336" cy="816"/>
                <a:chOff x="1248" y="2688"/>
                <a:chExt cx="336" cy="816"/>
              </a:xfrm>
            </p:grpSpPr>
            <p:grpSp>
              <p:nvGrpSpPr>
                <p:cNvPr id="214" name="Group 20"/>
                <p:cNvGrpSpPr>
                  <a:grpSpLocks/>
                </p:cNvGrpSpPr>
                <p:nvPr/>
              </p:nvGrpSpPr>
              <p:grpSpPr bwMode="auto">
                <a:xfrm>
                  <a:off x="1344" y="2688"/>
                  <a:ext cx="192" cy="816"/>
                  <a:chOff x="1152" y="864"/>
                  <a:chExt cx="192" cy="816"/>
                </a:xfrm>
              </p:grpSpPr>
              <p:sp>
                <p:nvSpPr>
                  <p:cNvPr id="216" name="Oval 2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864"/>
                    <a:ext cx="144" cy="144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7" name="Oval 2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536"/>
                    <a:ext cx="144" cy="144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8" name="Line 23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44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9" name="Line 24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00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15" name="Oval 25"/>
                <p:cNvSpPr>
                  <a:spLocks noChangeArrowheads="1"/>
                </p:cNvSpPr>
                <p:nvPr/>
              </p:nvSpPr>
              <p:spPr bwMode="auto">
                <a:xfrm>
                  <a:off x="1248" y="2928"/>
                  <a:ext cx="336" cy="336"/>
                </a:xfrm>
                <a:prstGeom prst="ellipse">
                  <a:avLst/>
                </a:prstGeom>
                <a:solidFill>
                  <a:srgbClr val="3399FF"/>
                </a:solidFill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86" name="Group 26"/>
              <p:cNvGrpSpPr>
                <a:grpSpLocks/>
              </p:cNvGrpSpPr>
              <p:nvPr/>
            </p:nvGrpSpPr>
            <p:grpSpPr bwMode="auto">
              <a:xfrm>
                <a:off x="3072" y="864"/>
                <a:ext cx="336" cy="816"/>
                <a:chOff x="1248" y="2688"/>
                <a:chExt cx="336" cy="816"/>
              </a:xfrm>
            </p:grpSpPr>
            <p:grpSp>
              <p:nvGrpSpPr>
                <p:cNvPr id="208" name="Group 27"/>
                <p:cNvGrpSpPr>
                  <a:grpSpLocks/>
                </p:cNvGrpSpPr>
                <p:nvPr/>
              </p:nvGrpSpPr>
              <p:grpSpPr bwMode="auto">
                <a:xfrm>
                  <a:off x="1344" y="2688"/>
                  <a:ext cx="192" cy="816"/>
                  <a:chOff x="1152" y="864"/>
                  <a:chExt cx="192" cy="816"/>
                </a:xfrm>
              </p:grpSpPr>
              <p:sp>
                <p:nvSpPr>
                  <p:cNvPr id="210" name="Oval 2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864"/>
                    <a:ext cx="144" cy="144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1" name="Oval 2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536"/>
                    <a:ext cx="144" cy="144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2" name="Line 30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44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13" name="Line 31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00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09" name="Oval 32"/>
                <p:cNvSpPr>
                  <a:spLocks noChangeArrowheads="1"/>
                </p:cNvSpPr>
                <p:nvPr/>
              </p:nvSpPr>
              <p:spPr bwMode="auto">
                <a:xfrm>
                  <a:off x="1248" y="2928"/>
                  <a:ext cx="336" cy="336"/>
                </a:xfrm>
                <a:prstGeom prst="ellipse">
                  <a:avLst/>
                </a:prstGeom>
                <a:solidFill>
                  <a:srgbClr val="3399FF"/>
                </a:solidFill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87" name="Group 33"/>
              <p:cNvGrpSpPr>
                <a:grpSpLocks/>
              </p:cNvGrpSpPr>
              <p:nvPr/>
            </p:nvGrpSpPr>
            <p:grpSpPr bwMode="auto">
              <a:xfrm>
                <a:off x="3600" y="960"/>
                <a:ext cx="336" cy="816"/>
                <a:chOff x="1248" y="2688"/>
                <a:chExt cx="336" cy="816"/>
              </a:xfrm>
            </p:grpSpPr>
            <p:grpSp>
              <p:nvGrpSpPr>
                <p:cNvPr id="202" name="Group 34"/>
                <p:cNvGrpSpPr>
                  <a:grpSpLocks/>
                </p:cNvGrpSpPr>
                <p:nvPr/>
              </p:nvGrpSpPr>
              <p:grpSpPr bwMode="auto">
                <a:xfrm>
                  <a:off x="1344" y="2688"/>
                  <a:ext cx="192" cy="816"/>
                  <a:chOff x="1152" y="864"/>
                  <a:chExt cx="192" cy="816"/>
                </a:xfrm>
              </p:grpSpPr>
              <p:sp>
                <p:nvSpPr>
                  <p:cNvPr id="204" name="Oval 35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864"/>
                    <a:ext cx="144" cy="144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05" name="Oval 36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536"/>
                    <a:ext cx="144" cy="144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06" name="Line 37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44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07" name="Line 38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00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03" name="Oval 39"/>
                <p:cNvSpPr>
                  <a:spLocks noChangeArrowheads="1"/>
                </p:cNvSpPr>
                <p:nvPr/>
              </p:nvSpPr>
              <p:spPr bwMode="auto">
                <a:xfrm>
                  <a:off x="1248" y="2928"/>
                  <a:ext cx="336" cy="336"/>
                </a:xfrm>
                <a:prstGeom prst="ellipse">
                  <a:avLst/>
                </a:prstGeom>
                <a:solidFill>
                  <a:srgbClr val="3399FF"/>
                </a:solidFill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88" name="Group 40"/>
              <p:cNvGrpSpPr>
                <a:grpSpLocks/>
              </p:cNvGrpSpPr>
              <p:nvPr/>
            </p:nvGrpSpPr>
            <p:grpSpPr bwMode="auto">
              <a:xfrm>
                <a:off x="4128" y="960"/>
                <a:ext cx="336" cy="816"/>
                <a:chOff x="1248" y="2688"/>
                <a:chExt cx="336" cy="816"/>
              </a:xfrm>
            </p:grpSpPr>
            <p:grpSp>
              <p:nvGrpSpPr>
                <p:cNvPr id="196" name="Group 41"/>
                <p:cNvGrpSpPr>
                  <a:grpSpLocks/>
                </p:cNvGrpSpPr>
                <p:nvPr/>
              </p:nvGrpSpPr>
              <p:grpSpPr bwMode="auto">
                <a:xfrm>
                  <a:off x="1344" y="2688"/>
                  <a:ext cx="192" cy="816"/>
                  <a:chOff x="1152" y="864"/>
                  <a:chExt cx="192" cy="816"/>
                </a:xfrm>
              </p:grpSpPr>
              <p:sp>
                <p:nvSpPr>
                  <p:cNvPr id="198" name="Oval 42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864"/>
                    <a:ext cx="144" cy="144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9" name="Oval 43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536"/>
                    <a:ext cx="144" cy="144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00" name="Line 44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44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01" name="Line 45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00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197" name="Oval 46"/>
                <p:cNvSpPr>
                  <a:spLocks noChangeArrowheads="1"/>
                </p:cNvSpPr>
                <p:nvPr/>
              </p:nvSpPr>
              <p:spPr bwMode="auto">
                <a:xfrm>
                  <a:off x="1248" y="2928"/>
                  <a:ext cx="336" cy="336"/>
                </a:xfrm>
                <a:prstGeom prst="ellipse">
                  <a:avLst/>
                </a:prstGeom>
                <a:solidFill>
                  <a:srgbClr val="3399FF"/>
                </a:solidFill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189" name="Group 47"/>
              <p:cNvGrpSpPr>
                <a:grpSpLocks/>
              </p:cNvGrpSpPr>
              <p:nvPr/>
            </p:nvGrpSpPr>
            <p:grpSpPr bwMode="auto">
              <a:xfrm>
                <a:off x="1104" y="912"/>
                <a:ext cx="336" cy="816"/>
                <a:chOff x="1248" y="2688"/>
                <a:chExt cx="336" cy="816"/>
              </a:xfrm>
            </p:grpSpPr>
            <p:grpSp>
              <p:nvGrpSpPr>
                <p:cNvPr id="190" name="Group 48"/>
                <p:cNvGrpSpPr>
                  <a:grpSpLocks/>
                </p:cNvGrpSpPr>
                <p:nvPr/>
              </p:nvGrpSpPr>
              <p:grpSpPr bwMode="auto">
                <a:xfrm>
                  <a:off x="1344" y="2688"/>
                  <a:ext cx="192" cy="816"/>
                  <a:chOff x="1152" y="864"/>
                  <a:chExt cx="192" cy="816"/>
                </a:xfrm>
              </p:grpSpPr>
              <p:sp>
                <p:nvSpPr>
                  <p:cNvPr id="192" name="Oval 49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864"/>
                    <a:ext cx="144" cy="144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3" name="Oval 50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536"/>
                    <a:ext cx="144" cy="144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4" name="Line 51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44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195" name="Line 52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00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191" name="Oval 53"/>
                <p:cNvSpPr>
                  <a:spLocks noChangeArrowheads="1"/>
                </p:cNvSpPr>
                <p:nvPr/>
              </p:nvSpPr>
              <p:spPr bwMode="auto">
                <a:xfrm>
                  <a:off x="1248" y="2928"/>
                  <a:ext cx="336" cy="336"/>
                </a:xfrm>
                <a:prstGeom prst="ellipse">
                  <a:avLst/>
                </a:prstGeom>
                <a:solidFill>
                  <a:srgbClr val="3399FF"/>
                </a:solidFill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180" name="Oval 54"/>
            <p:cNvSpPr>
              <a:spLocks noChangeArrowheads="1"/>
            </p:cNvSpPr>
            <p:nvPr/>
          </p:nvSpPr>
          <p:spPr bwMode="auto">
            <a:xfrm>
              <a:off x="960" y="1536"/>
              <a:ext cx="293" cy="203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81" name="Oval 55"/>
            <p:cNvSpPr>
              <a:spLocks noChangeArrowheads="1"/>
            </p:cNvSpPr>
            <p:nvPr/>
          </p:nvSpPr>
          <p:spPr bwMode="auto">
            <a:xfrm>
              <a:off x="4512" y="1392"/>
              <a:ext cx="251" cy="19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32" name="Group 71"/>
          <p:cNvGrpSpPr>
            <a:grpSpLocks/>
          </p:cNvGrpSpPr>
          <p:nvPr/>
        </p:nvGrpSpPr>
        <p:grpSpPr bwMode="auto">
          <a:xfrm>
            <a:off x="7084793" y="2295043"/>
            <a:ext cx="2492984" cy="780356"/>
            <a:chOff x="-624" y="2304"/>
            <a:chExt cx="2987" cy="960"/>
          </a:xfrm>
        </p:grpSpPr>
        <p:grpSp>
          <p:nvGrpSpPr>
            <p:cNvPr id="233" name="Group 72"/>
            <p:cNvGrpSpPr>
              <a:grpSpLocks/>
            </p:cNvGrpSpPr>
            <p:nvPr/>
          </p:nvGrpSpPr>
          <p:grpSpPr bwMode="auto">
            <a:xfrm rot="-1006573">
              <a:off x="-624" y="2544"/>
              <a:ext cx="2832" cy="720"/>
              <a:chOff x="864" y="864"/>
              <a:chExt cx="3744" cy="960"/>
            </a:xfrm>
          </p:grpSpPr>
          <p:sp>
            <p:nvSpPr>
              <p:cNvPr id="235" name="Freeform 73"/>
              <p:cNvSpPr>
                <a:spLocks/>
              </p:cNvSpPr>
              <p:nvPr/>
            </p:nvSpPr>
            <p:spPr bwMode="auto">
              <a:xfrm>
                <a:off x="864" y="1240"/>
                <a:ext cx="3744" cy="208"/>
              </a:xfrm>
              <a:custGeom>
                <a:avLst/>
                <a:gdLst>
                  <a:gd name="T0" fmla="*/ 0 w 3552"/>
                  <a:gd name="T1" fmla="*/ 200 h 208"/>
                  <a:gd name="T2" fmla="*/ 576 w 3552"/>
                  <a:gd name="T3" fmla="*/ 56 h 208"/>
                  <a:gd name="T4" fmla="*/ 1344 w 3552"/>
                  <a:gd name="T5" fmla="*/ 200 h 208"/>
                  <a:gd name="T6" fmla="*/ 2160 w 3552"/>
                  <a:gd name="T7" fmla="*/ 8 h 208"/>
                  <a:gd name="T8" fmla="*/ 2880 w 3552"/>
                  <a:gd name="T9" fmla="*/ 152 h 208"/>
                  <a:gd name="T10" fmla="*/ 3552 w 3552"/>
                  <a:gd name="T11" fmla="*/ 56 h 208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</a:cxnLst>
                <a:rect l="0" t="0" r="r" b="b"/>
                <a:pathLst>
                  <a:path w="3552" h="208">
                    <a:moveTo>
                      <a:pt x="0" y="200"/>
                    </a:moveTo>
                    <a:cubicBezTo>
                      <a:pt x="176" y="128"/>
                      <a:pt x="352" y="56"/>
                      <a:pt x="576" y="56"/>
                    </a:cubicBezTo>
                    <a:cubicBezTo>
                      <a:pt x="800" y="56"/>
                      <a:pt x="1080" y="208"/>
                      <a:pt x="1344" y="200"/>
                    </a:cubicBezTo>
                    <a:cubicBezTo>
                      <a:pt x="1608" y="192"/>
                      <a:pt x="1904" y="16"/>
                      <a:pt x="2160" y="8"/>
                    </a:cubicBezTo>
                    <a:cubicBezTo>
                      <a:pt x="2416" y="0"/>
                      <a:pt x="2648" y="144"/>
                      <a:pt x="2880" y="152"/>
                    </a:cubicBezTo>
                    <a:cubicBezTo>
                      <a:pt x="3112" y="160"/>
                      <a:pt x="3332" y="108"/>
                      <a:pt x="3552" y="56"/>
                    </a:cubicBezTo>
                  </a:path>
                </a:pathLst>
              </a:custGeom>
              <a:noFill/>
              <a:ln w="38100" cmpd="sng">
                <a:solidFill>
                  <a:srgbClr val="000066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zh-TW" altLang="en-US"/>
              </a:p>
            </p:txBody>
          </p:sp>
          <p:grpSp>
            <p:nvGrpSpPr>
              <p:cNvPr id="236" name="Group 74"/>
              <p:cNvGrpSpPr>
                <a:grpSpLocks/>
              </p:cNvGrpSpPr>
              <p:nvPr/>
            </p:nvGrpSpPr>
            <p:grpSpPr bwMode="auto">
              <a:xfrm>
                <a:off x="1584" y="912"/>
                <a:ext cx="336" cy="816"/>
                <a:chOff x="1248" y="2688"/>
                <a:chExt cx="336" cy="816"/>
              </a:xfrm>
            </p:grpSpPr>
            <p:grpSp>
              <p:nvGrpSpPr>
                <p:cNvPr id="279" name="Group 75"/>
                <p:cNvGrpSpPr>
                  <a:grpSpLocks/>
                </p:cNvGrpSpPr>
                <p:nvPr/>
              </p:nvGrpSpPr>
              <p:grpSpPr bwMode="auto">
                <a:xfrm>
                  <a:off x="1344" y="2688"/>
                  <a:ext cx="192" cy="816"/>
                  <a:chOff x="1152" y="864"/>
                  <a:chExt cx="192" cy="816"/>
                </a:xfrm>
              </p:grpSpPr>
              <p:sp>
                <p:nvSpPr>
                  <p:cNvPr id="281" name="Oval 76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864"/>
                    <a:ext cx="144" cy="144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2" name="Oval 77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536"/>
                    <a:ext cx="144" cy="144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3" name="Line 78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44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84" name="Line 79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00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80" name="Oval 80"/>
                <p:cNvSpPr>
                  <a:spLocks noChangeArrowheads="1"/>
                </p:cNvSpPr>
                <p:nvPr/>
              </p:nvSpPr>
              <p:spPr bwMode="auto">
                <a:xfrm>
                  <a:off x="1248" y="2928"/>
                  <a:ext cx="336" cy="336"/>
                </a:xfrm>
                <a:prstGeom prst="ellipse">
                  <a:avLst/>
                </a:prstGeom>
                <a:solidFill>
                  <a:srgbClr val="3399FF"/>
                </a:solidFill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37" name="Group 81"/>
              <p:cNvGrpSpPr>
                <a:grpSpLocks/>
              </p:cNvGrpSpPr>
              <p:nvPr/>
            </p:nvGrpSpPr>
            <p:grpSpPr bwMode="auto">
              <a:xfrm>
                <a:off x="2064" y="1008"/>
                <a:ext cx="336" cy="816"/>
                <a:chOff x="1248" y="2688"/>
                <a:chExt cx="336" cy="816"/>
              </a:xfrm>
            </p:grpSpPr>
            <p:grpSp>
              <p:nvGrpSpPr>
                <p:cNvPr id="273" name="Group 82"/>
                <p:cNvGrpSpPr>
                  <a:grpSpLocks/>
                </p:cNvGrpSpPr>
                <p:nvPr/>
              </p:nvGrpSpPr>
              <p:grpSpPr bwMode="auto">
                <a:xfrm>
                  <a:off x="1344" y="2688"/>
                  <a:ext cx="192" cy="816"/>
                  <a:chOff x="1152" y="864"/>
                  <a:chExt cx="192" cy="816"/>
                </a:xfrm>
              </p:grpSpPr>
              <p:sp>
                <p:nvSpPr>
                  <p:cNvPr id="275" name="Oval 83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864"/>
                    <a:ext cx="144" cy="144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6" name="Oval 84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536"/>
                    <a:ext cx="144" cy="144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7" name="Line 85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44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8" name="Line 86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00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74" name="Oval 87"/>
                <p:cNvSpPr>
                  <a:spLocks noChangeArrowheads="1"/>
                </p:cNvSpPr>
                <p:nvPr/>
              </p:nvSpPr>
              <p:spPr bwMode="auto">
                <a:xfrm>
                  <a:off x="1248" y="2928"/>
                  <a:ext cx="336" cy="336"/>
                </a:xfrm>
                <a:prstGeom prst="ellipse">
                  <a:avLst/>
                </a:prstGeom>
                <a:solidFill>
                  <a:srgbClr val="3399FF"/>
                </a:solidFill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38" name="Group 88"/>
              <p:cNvGrpSpPr>
                <a:grpSpLocks/>
              </p:cNvGrpSpPr>
              <p:nvPr/>
            </p:nvGrpSpPr>
            <p:grpSpPr bwMode="auto">
              <a:xfrm>
                <a:off x="2592" y="960"/>
                <a:ext cx="336" cy="816"/>
                <a:chOff x="1248" y="2688"/>
                <a:chExt cx="336" cy="816"/>
              </a:xfrm>
            </p:grpSpPr>
            <p:grpSp>
              <p:nvGrpSpPr>
                <p:cNvPr id="267" name="Group 89"/>
                <p:cNvGrpSpPr>
                  <a:grpSpLocks/>
                </p:cNvGrpSpPr>
                <p:nvPr/>
              </p:nvGrpSpPr>
              <p:grpSpPr bwMode="auto">
                <a:xfrm>
                  <a:off x="1344" y="2688"/>
                  <a:ext cx="192" cy="816"/>
                  <a:chOff x="1152" y="864"/>
                  <a:chExt cx="192" cy="816"/>
                </a:xfrm>
              </p:grpSpPr>
              <p:sp>
                <p:nvSpPr>
                  <p:cNvPr id="269" name="Oval 90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864"/>
                    <a:ext cx="144" cy="144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0" name="Oval 91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536"/>
                    <a:ext cx="144" cy="144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1" name="Line 92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44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72" name="Line 93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00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68" name="Oval 94"/>
                <p:cNvSpPr>
                  <a:spLocks noChangeArrowheads="1"/>
                </p:cNvSpPr>
                <p:nvPr/>
              </p:nvSpPr>
              <p:spPr bwMode="auto">
                <a:xfrm>
                  <a:off x="1248" y="2928"/>
                  <a:ext cx="336" cy="336"/>
                </a:xfrm>
                <a:prstGeom prst="ellipse">
                  <a:avLst/>
                </a:prstGeom>
                <a:solidFill>
                  <a:srgbClr val="3399FF"/>
                </a:solidFill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39" name="Group 95"/>
              <p:cNvGrpSpPr>
                <a:grpSpLocks/>
              </p:cNvGrpSpPr>
              <p:nvPr/>
            </p:nvGrpSpPr>
            <p:grpSpPr bwMode="auto">
              <a:xfrm>
                <a:off x="3072" y="864"/>
                <a:ext cx="336" cy="816"/>
                <a:chOff x="1248" y="2688"/>
                <a:chExt cx="336" cy="816"/>
              </a:xfrm>
            </p:grpSpPr>
            <p:grpSp>
              <p:nvGrpSpPr>
                <p:cNvPr id="261" name="Group 96"/>
                <p:cNvGrpSpPr>
                  <a:grpSpLocks/>
                </p:cNvGrpSpPr>
                <p:nvPr/>
              </p:nvGrpSpPr>
              <p:grpSpPr bwMode="auto">
                <a:xfrm>
                  <a:off x="1344" y="2688"/>
                  <a:ext cx="192" cy="816"/>
                  <a:chOff x="1152" y="864"/>
                  <a:chExt cx="192" cy="816"/>
                </a:xfrm>
              </p:grpSpPr>
              <p:sp>
                <p:nvSpPr>
                  <p:cNvPr id="263" name="Oval 97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864"/>
                    <a:ext cx="144" cy="144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4" name="Oval 98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536"/>
                    <a:ext cx="144" cy="144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5" name="Line 99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44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6" name="Line 100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00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62" name="Oval 101"/>
                <p:cNvSpPr>
                  <a:spLocks noChangeArrowheads="1"/>
                </p:cNvSpPr>
                <p:nvPr/>
              </p:nvSpPr>
              <p:spPr bwMode="auto">
                <a:xfrm>
                  <a:off x="1248" y="2928"/>
                  <a:ext cx="336" cy="336"/>
                </a:xfrm>
                <a:prstGeom prst="ellipse">
                  <a:avLst/>
                </a:prstGeom>
                <a:solidFill>
                  <a:srgbClr val="3399FF"/>
                </a:solidFill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40" name="Group 102"/>
              <p:cNvGrpSpPr>
                <a:grpSpLocks/>
              </p:cNvGrpSpPr>
              <p:nvPr/>
            </p:nvGrpSpPr>
            <p:grpSpPr bwMode="auto">
              <a:xfrm>
                <a:off x="3600" y="960"/>
                <a:ext cx="336" cy="816"/>
                <a:chOff x="1248" y="2688"/>
                <a:chExt cx="336" cy="816"/>
              </a:xfrm>
            </p:grpSpPr>
            <p:grpSp>
              <p:nvGrpSpPr>
                <p:cNvPr id="255" name="Group 103"/>
                <p:cNvGrpSpPr>
                  <a:grpSpLocks/>
                </p:cNvGrpSpPr>
                <p:nvPr/>
              </p:nvGrpSpPr>
              <p:grpSpPr bwMode="auto">
                <a:xfrm>
                  <a:off x="1344" y="2688"/>
                  <a:ext cx="192" cy="816"/>
                  <a:chOff x="1152" y="864"/>
                  <a:chExt cx="192" cy="816"/>
                </a:xfrm>
              </p:grpSpPr>
              <p:sp>
                <p:nvSpPr>
                  <p:cNvPr id="257" name="Oval 104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864"/>
                    <a:ext cx="144" cy="144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8" name="Oval 105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536"/>
                    <a:ext cx="144" cy="144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9" name="Line 106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44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60" name="Line 107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00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56" name="Oval 108"/>
                <p:cNvSpPr>
                  <a:spLocks noChangeArrowheads="1"/>
                </p:cNvSpPr>
                <p:nvPr/>
              </p:nvSpPr>
              <p:spPr bwMode="auto">
                <a:xfrm>
                  <a:off x="1248" y="2928"/>
                  <a:ext cx="336" cy="336"/>
                </a:xfrm>
                <a:prstGeom prst="ellipse">
                  <a:avLst/>
                </a:prstGeom>
                <a:solidFill>
                  <a:srgbClr val="3399FF"/>
                </a:solidFill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41" name="Group 109"/>
              <p:cNvGrpSpPr>
                <a:grpSpLocks/>
              </p:cNvGrpSpPr>
              <p:nvPr/>
            </p:nvGrpSpPr>
            <p:grpSpPr bwMode="auto">
              <a:xfrm>
                <a:off x="4128" y="960"/>
                <a:ext cx="336" cy="816"/>
                <a:chOff x="1248" y="2688"/>
                <a:chExt cx="336" cy="816"/>
              </a:xfrm>
            </p:grpSpPr>
            <p:grpSp>
              <p:nvGrpSpPr>
                <p:cNvPr id="249" name="Group 110"/>
                <p:cNvGrpSpPr>
                  <a:grpSpLocks/>
                </p:cNvGrpSpPr>
                <p:nvPr/>
              </p:nvGrpSpPr>
              <p:grpSpPr bwMode="auto">
                <a:xfrm>
                  <a:off x="1344" y="2688"/>
                  <a:ext cx="192" cy="816"/>
                  <a:chOff x="1152" y="864"/>
                  <a:chExt cx="192" cy="816"/>
                </a:xfrm>
              </p:grpSpPr>
              <p:sp>
                <p:nvSpPr>
                  <p:cNvPr id="251" name="Oval 111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864"/>
                    <a:ext cx="144" cy="144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2" name="Oval 112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536"/>
                    <a:ext cx="144" cy="144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3" name="Line 113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44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54" name="Line 114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00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50" name="Oval 115"/>
                <p:cNvSpPr>
                  <a:spLocks noChangeArrowheads="1"/>
                </p:cNvSpPr>
                <p:nvPr/>
              </p:nvSpPr>
              <p:spPr bwMode="auto">
                <a:xfrm>
                  <a:off x="1248" y="2928"/>
                  <a:ext cx="336" cy="336"/>
                </a:xfrm>
                <a:prstGeom prst="ellipse">
                  <a:avLst/>
                </a:prstGeom>
                <a:solidFill>
                  <a:srgbClr val="3399FF"/>
                </a:solidFill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  <p:grpSp>
            <p:nvGrpSpPr>
              <p:cNvPr id="242" name="Group 116"/>
              <p:cNvGrpSpPr>
                <a:grpSpLocks/>
              </p:cNvGrpSpPr>
              <p:nvPr/>
            </p:nvGrpSpPr>
            <p:grpSpPr bwMode="auto">
              <a:xfrm>
                <a:off x="1104" y="912"/>
                <a:ext cx="336" cy="816"/>
                <a:chOff x="1248" y="2688"/>
                <a:chExt cx="336" cy="816"/>
              </a:xfrm>
            </p:grpSpPr>
            <p:grpSp>
              <p:nvGrpSpPr>
                <p:cNvPr id="243" name="Group 117"/>
                <p:cNvGrpSpPr>
                  <a:grpSpLocks/>
                </p:cNvGrpSpPr>
                <p:nvPr/>
              </p:nvGrpSpPr>
              <p:grpSpPr bwMode="auto">
                <a:xfrm>
                  <a:off x="1344" y="2688"/>
                  <a:ext cx="192" cy="816"/>
                  <a:chOff x="1152" y="864"/>
                  <a:chExt cx="192" cy="816"/>
                </a:xfrm>
              </p:grpSpPr>
              <p:sp>
                <p:nvSpPr>
                  <p:cNvPr id="245" name="Oval 118"/>
                  <p:cNvSpPr>
                    <a:spLocks noChangeArrowheads="1"/>
                  </p:cNvSpPr>
                  <p:nvPr/>
                </p:nvSpPr>
                <p:spPr bwMode="auto">
                  <a:xfrm>
                    <a:off x="1200" y="864"/>
                    <a:ext cx="144" cy="144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46" name="Oval 119"/>
                  <p:cNvSpPr>
                    <a:spLocks noChangeArrowheads="1"/>
                  </p:cNvSpPr>
                  <p:nvPr/>
                </p:nvSpPr>
                <p:spPr bwMode="auto">
                  <a:xfrm>
                    <a:off x="1152" y="1536"/>
                    <a:ext cx="144" cy="144"/>
                  </a:xfrm>
                  <a:prstGeom prst="ellipse">
                    <a:avLst/>
                  </a:prstGeom>
                  <a:solidFill>
                    <a:srgbClr val="FF6699"/>
                  </a:solidFill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 wrap="none" anchor="ctr"/>
                  <a:lstStyle/>
                  <a:p>
                    <a:endParaRPr lang="zh-TW" altLang="en-US"/>
                  </a:p>
                </p:txBody>
              </p:sp>
              <p:sp>
                <p:nvSpPr>
                  <p:cNvPr id="247" name="Line 120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440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  <p:sp>
                <p:nvSpPr>
                  <p:cNvPr id="248" name="Line 121"/>
                  <p:cNvSpPr>
                    <a:spLocks noChangeShapeType="1"/>
                  </p:cNvSpPr>
                  <p:nvPr/>
                </p:nvSpPr>
                <p:spPr bwMode="auto">
                  <a:xfrm>
                    <a:off x="1248" y="1008"/>
                    <a:ext cx="0" cy="96"/>
                  </a:xfrm>
                  <a:prstGeom prst="line">
                    <a:avLst/>
                  </a:prstGeom>
                  <a:noFill/>
                  <a:ln w="28575">
                    <a:solidFill>
                      <a:srgbClr val="000066"/>
                    </a:solidFill>
                    <a:round/>
                    <a:headEnd/>
                    <a:tailEnd/>
                  </a:ln>
                  <a:effectLst/>
                  <a:extLst>
                    <a:ext uri="{909E8E84-426E-40DD-AFC4-6F175D3DCCD1}">
                      <a14:hiddenFill xmlns:a14="http://schemas.microsoft.com/office/drawing/2010/main">
                        <a:noFill/>
                      </a14:hiddenFill>
                    </a:ext>
                    <a:ext uri="{AF507438-7753-43E0-B8FC-AC1667EBCBE1}">
                      <a14:hiddenEffects xmlns:a14="http://schemas.microsoft.com/office/drawing/2010/main">
                        <a:effectLst>
                          <a:outerShdw dist="35921" dir="2700000" algn="ctr" rotWithShape="0">
                            <a:schemeClr val="bg2"/>
                          </a:outerShdw>
                        </a:effectLst>
                      </a14:hiddenEffects>
                    </a:ext>
                  </a:extLst>
                </p:spPr>
                <p:txBody>
                  <a:bodyPr/>
                  <a:lstStyle/>
                  <a:p>
                    <a:endParaRPr lang="zh-TW" altLang="en-US"/>
                  </a:p>
                </p:txBody>
              </p:sp>
            </p:grpSp>
            <p:sp>
              <p:nvSpPr>
                <p:cNvPr id="244" name="Oval 122"/>
                <p:cNvSpPr>
                  <a:spLocks noChangeArrowheads="1"/>
                </p:cNvSpPr>
                <p:nvPr/>
              </p:nvSpPr>
              <p:spPr bwMode="auto">
                <a:xfrm>
                  <a:off x="1248" y="2928"/>
                  <a:ext cx="336" cy="336"/>
                </a:xfrm>
                <a:prstGeom prst="ellipse">
                  <a:avLst/>
                </a:prstGeom>
                <a:solidFill>
                  <a:srgbClr val="3399FF"/>
                </a:solidFill>
                <a:ln w="28575">
                  <a:solidFill>
                    <a:srgbClr val="000066"/>
                  </a:solidFill>
                  <a:round/>
                  <a:headEnd/>
                  <a:tailEnd/>
                </a:ln>
                <a:effectLst/>
                <a:extLs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zh-TW" altLang="en-US"/>
                </a:p>
              </p:txBody>
            </p:sp>
          </p:grpSp>
        </p:grpSp>
        <p:sp>
          <p:nvSpPr>
            <p:cNvPr id="234" name="Oval 123"/>
            <p:cNvSpPr>
              <a:spLocks noChangeArrowheads="1"/>
            </p:cNvSpPr>
            <p:nvPr/>
          </p:nvSpPr>
          <p:spPr bwMode="auto">
            <a:xfrm rot="-1416696">
              <a:off x="2112" y="2304"/>
              <a:ext cx="251" cy="197"/>
            </a:xfrm>
            <a:prstGeom prst="ellipse">
              <a:avLst/>
            </a:prstGeom>
            <a:solidFill>
              <a:srgbClr val="FFFF00"/>
            </a:solidFill>
            <a:ln w="28575">
              <a:solidFill>
                <a:srgbClr val="000066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285" name="Group 59"/>
          <p:cNvGrpSpPr>
            <a:grpSpLocks/>
          </p:cNvGrpSpPr>
          <p:nvPr/>
        </p:nvGrpSpPr>
        <p:grpSpPr bwMode="auto">
          <a:xfrm>
            <a:off x="9832774" y="863386"/>
            <a:ext cx="728448" cy="635325"/>
            <a:chOff x="2160" y="912"/>
            <a:chExt cx="576" cy="528"/>
          </a:xfrm>
        </p:grpSpPr>
        <p:sp>
          <p:nvSpPr>
            <p:cNvPr id="286" name="AutoShape 60"/>
            <p:cNvSpPr>
              <a:spLocks noChangeArrowheads="1"/>
            </p:cNvSpPr>
            <p:nvPr/>
          </p:nvSpPr>
          <p:spPr bwMode="auto">
            <a:xfrm>
              <a:off x="2160" y="912"/>
              <a:ext cx="576" cy="528"/>
            </a:xfrm>
            <a:prstGeom prst="irregularSeal2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287" name="Text Box 61"/>
            <p:cNvSpPr txBox="1">
              <a:spLocks noChangeArrowheads="1"/>
            </p:cNvSpPr>
            <p:nvPr/>
          </p:nvSpPr>
          <p:spPr bwMode="auto">
            <a:xfrm>
              <a:off x="2304" y="1056"/>
              <a:ext cx="336" cy="231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>
                <a:spcBef>
                  <a:spcPct val="50000"/>
                </a:spcBef>
              </a:pPr>
              <a:r>
                <a:rPr kumimoji="1" lang="en-US" altLang="ja-JP" b="1" dirty="0">
                  <a:solidFill>
                    <a:srgbClr val="000066"/>
                  </a:solidFill>
                </a:rPr>
                <a:t>O</a:t>
              </a:r>
              <a:r>
                <a:rPr kumimoji="1" lang="en-US" altLang="ja-JP" b="1" baseline="-25000" dirty="0">
                  <a:solidFill>
                    <a:srgbClr val="000066"/>
                  </a:solidFill>
                </a:rPr>
                <a:t>2</a:t>
              </a:r>
            </a:p>
          </p:txBody>
        </p:sp>
      </p:grpSp>
      <p:sp>
        <p:nvSpPr>
          <p:cNvPr id="288" name="Freeform 70"/>
          <p:cNvSpPr>
            <a:spLocks/>
          </p:cNvSpPr>
          <p:nvPr/>
        </p:nvSpPr>
        <p:spPr bwMode="auto">
          <a:xfrm flipH="1">
            <a:off x="9351654" y="1370353"/>
            <a:ext cx="252332" cy="298614"/>
          </a:xfrm>
          <a:custGeom>
            <a:avLst/>
            <a:gdLst>
              <a:gd name="T0" fmla="*/ 216 w 216"/>
              <a:gd name="T1" fmla="*/ 0 h 288"/>
              <a:gd name="T2" fmla="*/ 24 w 216"/>
              <a:gd name="T3" fmla="*/ 96 h 288"/>
              <a:gd name="T4" fmla="*/ 72 w 216"/>
              <a:gd name="T5" fmla="*/ 288 h 288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</a:cxnLst>
            <a:rect l="0" t="0" r="r" b="b"/>
            <a:pathLst>
              <a:path w="216" h="288">
                <a:moveTo>
                  <a:pt x="216" y="0"/>
                </a:moveTo>
                <a:cubicBezTo>
                  <a:pt x="132" y="24"/>
                  <a:pt x="48" y="48"/>
                  <a:pt x="24" y="96"/>
                </a:cubicBezTo>
                <a:cubicBezTo>
                  <a:pt x="0" y="144"/>
                  <a:pt x="36" y="216"/>
                  <a:pt x="72" y="288"/>
                </a:cubicBezTo>
              </a:path>
            </a:pathLst>
          </a:custGeom>
          <a:noFill/>
          <a:ln w="38100" cmpd="sng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graphicFrame>
        <p:nvGraphicFramePr>
          <p:cNvPr id="289" name="Object 129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430187194"/>
              </p:ext>
            </p:extLst>
          </p:nvPr>
        </p:nvGraphicFramePr>
        <p:xfrm>
          <a:off x="8817331" y="915841"/>
          <a:ext cx="637933" cy="54559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44" name="ｸﾘｯﾌﾟ" r:id="rId3" imgW="1168200" imgH="1574640" progId="MS_ClipArt_Gallery.2">
                  <p:embed/>
                </p:oleObj>
              </mc:Choice>
              <mc:Fallback>
                <p:oleObj name="ｸﾘｯﾌﾟ" r:id="rId3" imgW="1168200" imgH="1574640" progId="MS_ClipArt_Gallery.2">
                  <p:embed/>
                  <p:pic>
                    <p:nvPicPr>
                      <p:cNvPr id="0" name=""/>
                      <p:cNvPicPr>
                        <a:picLocks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17331" y="915841"/>
                        <a:ext cx="637933" cy="54559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" name="圖片 3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381536" y="6417726"/>
            <a:ext cx="2316681" cy="4084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483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952121" y="152402"/>
            <a:ext cx="720209" cy="180975"/>
          </a:xfrm>
          <a:prstGeom prst="rect">
            <a:avLst/>
          </a:prstGeom>
        </p:spPr>
        <p:txBody>
          <a:bodyPr/>
          <a:lstStyle/>
          <a:p>
            <a:fld id="{9F021BC3-62D7-40D6-99CC-6A9C92D3026C}" type="slidenum">
              <a:rPr lang="ja-JP" altLang="en-US"/>
              <a:pPr/>
              <a:t>4</a:t>
            </a:fld>
            <a:endParaRPr lang="ja-JP" altLang="en-US"/>
          </a:p>
        </p:txBody>
      </p:sp>
      <p:cxnSp>
        <p:nvCxnSpPr>
          <p:cNvPr id="14" name="直線接點 13"/>
          <p:cNvCxnSpPr/>
          <p:nvPr/>
        </p:nvCxnSpPr>
        <p:spPr>
          <a:xfrm>
            <a:off x="1466917" y="6385775"/>
            <a:ext cx="918391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16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16521856"/>
              </p:ext>
            </p:extLst>
          </p:nvPr>
        </p:nvGraphicFramePr>
        <p:xfrm>
          <a:off x="1466917" y="1024364"/>
          <a:ext cx="8775700" cy="14811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67" name="CS ChemDraw Drawing" r:id="rId3" imgW="8625600" imgH="2341800" progId="ChemDraw.Document.6.0">
                  <p:embed/>
                </p:oleObj>
              </mc:Choice>
              <mc:Fallback>
                <p:oleObj name="CS ChemDraw Drawing" r:id="rId3" imgW="8625600" imgH="2341800" progId="ChemDraw.Document.6.0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1343" t="44904"/>
                      <a:stretch>
                        <a:fillRect/>
                      </a:stretch>
                    </p:blipFill>
                    <p:spPr bwMode="auto">
                      <a:xfrm>
                        <a:off x="1466917" y="1024364"/>
                        <a:ext cx="8775700" cy="1481137"/>
                      </a:xfrm>
                      <a:prstGeom prst="rect">
                        <a:avLst/>
                      </a:prstGeom>
                      <a:solidFill>
                        <a:schemeClr val="bg1"/>
                      </a:solidFill>
                      <a:ln>
                        <a:noFill/>
                      </a:ln>
                      <a:effectLst/>
                      <a:extLs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 Box 5"/>
          <p:cNvSpPr txBox="1">
            <a:spLocks noChangeArrowheads="1"/>
          </p:cNvSpPr>
          <p:nvPr/>
        </p:nvSpPr>
        <p:spPr bwMode="auto">
          <a:xfrm>
            <a:off x="3818004" y="2399139"/>
            <a:ext cx="2438400" cy="1219200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4675" indent="-1174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800">
                <a:ea typeface="新細明體" panose="02020500000000000000" pitchFamily="18" charset="-120"/>
              </a:rPr>
              <a:t>The silicone brings</a:t>
            </a:r>
          </a:p>
          <a:p>
            <a:pPr lvl="1">
              <a:buFontTx/>
              <a:buChar char="•"/>
            </a:pPr>
            <a:r>
              <a:rPr lang="en-US" altLang="zh-TW" sz="1800">
                <a:ea typeface="新細明體" panose="02020500000000000000" pitchFamily="18" charset="-120"/>
              </a:rPr>
              <a:t>low temp impact</a:t>
            </a:r>
          </a:p>
          <a:p>
            <a:pPr lvl="1">
              <a:buFontTx/>
              <a:buChar char="•"/>
            </a:pPr>
            <a:r>
              <a:rPr lang="en-US" altLang="zh-TW" sz="1800">
                <a:ea typeface="新細明體" panose="02020500000000000000" pitchFamily="18" charset="-120"/>
              </a:rPr>
              <a:t>weatherability</a:t>
            </a:r>
          </a:p>
          <a:p>
            <a:pPr lvl="1">
              <a:buFontTx/>
              <a:buChar char="•"/>
            </a:pPr>
            <a:r>
              <a:rPr lang="en-US" altLang="zh-TW" sz="1800">
                <a:ea typeface="新細明體" panose="02020500000000000000" pitchFamily="18" charset="-120"/>
              </a:rPr>
              <a:t>release</a:t>
            </a:r>
          </a:p>
        </p:txBody>
      </p:sp>
      <p:sp>
        <p:nvSpPr>
          <p:cNvPr id="18" name="Text Box 6"/>
          <p:cNvSpPr txBox="1">
            <a:spLocks noChangeArrowheads="1"/>
          </p:cNvSpPr>
          <p:nvPr/>
        </p:nvSpPr>
        <p:spPr bwMode="auto">
          <a:xfrm>
            <a:off x="7293042" y="2486451"/>
            <a:ext cx="1673225" cy="944563"/>
          </a:xfrm>
          <a:prstGeom prst="rect">
            <a:avLst/>
          </a:prstGeom>
          <a:solidFill>
            <a:schemeClr val="bg1"/>
          </a:solidFill>
          <a:ln w="28575">
            <a:solidFill>
              <a:srgbClr val="00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574675" indent="-117475"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fontAlgn="base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r>
              <a:rPr lang="en-US" altLang="zh-TW" sz="1800">
                <a:ea typeface="新細明體" panose="02020500000000000000" pitchFamily="18" charset="-120"/>
              </a:rPr>
              <a:t>The PC brings</a:t>
            </a:r>
          </a:p>
          <a:p>
            <a:pPr lvl="1">
              <a:buFontTx/>
              <a:buChar char="•"/>
            </a:pPr>
            <a:r>
              <a:rPr lang="en-US" altLang="zh-TW" sz="1800">
                <a:ea typeface="新細明體" panose="02020500000000000000" pitchFamily="18" charset="-120"/>
              </a:rPr>
              <a:t>heat</a:t>
            </a:r>
          </a:p>
          <a:p>
            <a:pPr lvl="1">
              <a:buFontTx/>
              <a:buChar char="•"/>
            </a:pPr>
            <a:r>
              <a:rPr lang="en-US" altLang="zh-TW" sz="1800">
                <a:ea typeface="新細明體" panose="02020500000000000000" pitchFamily="18" charset="-120"/>
              </a:rPr>
              <a:t>modulus</a:t>
            </a:r>
          </a:p>
        </p:txBody>
      </p:sp>
      <p:sp>
        <p:nvSpPr>
          <p:cNvPr id="19" name="Text Box 7"/>
          <p:cNvSpPr txBox="1">
            <a:spLocks noChangeArrowheads="1"/>
          </p:cNvSpPr>
          <p:nvPr/>
        </p:nvSpPr>
        <p:spPr bwMode="auto">
          <a:xfrm>
            <a:off x="3289367" y="4039026"/>
            <a:ext cx="2038350" cy="3937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pPr>
              <a:lnSpc>
                <a:spcPct val="110000"/>
              </a:lnSpc>
            </a:pPr>
            <a:r>
              <a:rPr lang="en-US" altLang="zh-TW" sz="1800">
                <a:ea typeface="新細明體" panose="02020500000000000000" pitchFamily="18" charset="-120"/>
              </a:rPr>
              <a:t>No liquid additives</a:t>
            </a:r>
          </a:p>
        </p:txBody>
      </p:sp>
      <p:sp>
        <p:nvSpPr>
          <p:cNvPr id="20" name="AutoShape 8"/>
          <p:cNvSpPr>
            <a:spLocks noChangeArrowheads="1"/>
          </p:cNvSpPr>
          <p:nvPr/>
        </p:nvSpPr>
        <p:spPr bwMode="auto">
          <a:xfrm>
            <a:off x="6534217" y="4118401"/>
            <a:ext cx="519112" cy="287338"/>
          </a:xfrm>
          <a:prstGeom prst="rightArrow">
            <a:avLst>
              <a:gd name="adj1" fmla="val 50000"/>
              <a:gd name="adj2" fmla="val 45166"/>
            </a:avLst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21" name="Text Box 9"/>
          <p:cNvSpPr txBox="1">
            <a:spLocks noChangeArrowheads="1"/>
          </p:cNvSpPr>
          <p:nvPr/>
        </p:nvSpPr>
        <p:spPr bwMode="auto">
          <a:xfrm>
            <a:off x="7329554" y="3951714"/>
            <a:ext cx="154305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zh-TW" sz="1800">
                <a:ea typeface="新細明體" panose="02020500000000000000" pitchFamily="18" charset="-120"/>
              </a:rPr>
              <a:t>Low plate out</a:t>
            </a:r>
          </a:p>
          <a:p>
            <a:r>
              <a:rPr lang="en-US" altLang="zh-TW" sz="1800">
                <a:ea typeface="新細明體" panose="02020500000000000000" pitchFamily="18" charset="-120"/>
              </a:rPr>
              <a:t>No juicing</a:t>
            </a:r>
          </a:p>
        </p:txBody>
      </p:sp>
      <p:sp>
        <p:nvSpPr>
          <p:cNvPr id="22" name="Rectangle 10"/>
          <p:cNvSpPr>
            <a:spLocks noChangeArrowheads="1"/>
          </p:cNvSpPr>
          <p:nvPr/>
        </p:nvSpPr>
        <p:spPr bwMode="auto">
          <a:xfrm>
            <a:off x="4359342" y="4739114"/>
            <a:ext cx="2962275" cy="547687"/>
          </a:xfrm>
          <a:prstGeom prst="rect">
            <a:avLst/>
          </a:prstGeom>
          <a:solidFill>
            <a:schemeClr val="bg1"/>
          </a:solidFill>
          <a:ln w="28575">
            <a:solidFill>
              <a:srgbClr val="FF0000"/>
            </a:solidFill>
            <a:miter lim="800000"/>
            <a:headEnd/>
            <a:tailEnd/>
          </a:ln>
          <a:effectLst>
            <a:outerShdw dist="71842" dir="2700000" algn="ctr" rotWithShape="0">
              <a:srgbClr val="000066"/>
            </a:outerShdw>
          </a:effectLst>
        </p:spPr>
        <p:txBody>
          <a:bodyPr wrap="none">
            <a:spAutoFit/>
          </a:bodyPr>
          <a:lstStyle/>
          <a:p>
            <a:pPr algn="ctr" eaLnBrk="0" hangingPunct="0"/>
            <a:r>
              <a:rPr lang="en-US" altLang="zh-TW" sz="2800" b="1">
                <a:ea typeface="新細明體" panose="02020500000000000000" pitchFamily="18" charset="-120"/>
              </a:rPr>
              <a:t> No free silicone</a:t>
            </a:r>
          </a:p>
        </p:txBody>
      </p:sp>
      <p:grpSp>
        <p:nvGrpSpPr>
          <p:cNvPr id="23" name="Group 3103"/>
          <p:cNvGrpSpPr>
            <a:grpSpLocks/>
          </p:cNvGrpSpPr>
          <p:nvPr/>
        </p:nvGrpSpPr>
        <p:grpSpPr bwMode="auto">
          <a:xfrm>
            <a:off x="8464887" y="3962138"/>
            <a:ext cx="3555459" cy="1391741"/>
            <a:chOff x="2448" y="336"/>
            <a:chExt cx="2637" cy="1078"/>
          </a:xfrm>
        </p:grpSpPr>
        <p:sp>
          <p:nvSpPr>
            <p:cNvPr id="24" name="Line 3104"/>
            <p:cNvSpPr>
              <a:spLocks noChangeShapeType="1"/>
            </p:cNvSpPr>
            <p:nvPr/>
          </p:nvSpPr>
          <p:spPr bwMode="auto">
            <a:xfrm>
              <a:off x="3312" y="768"/>
              <a:ext cx="0" cy="43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5" name="Line 3105"/>
            <p:cNvSpPr>
              <a:spLocks noChangeShapeType="1"/>
            </p:cNvSpPr>
            <p:nvPr/>
          </p:nvSpPr>
          <p:spPr bwMode="auto">
            <a:xfrm flipV="1">
              <a:off x="2448" y="978"/>
              <a:ext cx="1776" cy="12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26" name="Rectangle 3106"/>
            <p:cNvSpPr>
              <a:spLocks noChangeArrowheads="1"/>
            </p:cNvSpPr>
            <p:nvPr/>
          </p:nvSpPr>
          <p:spPr bwMode="auto">
            <a:xfrm>
              <a:off x="4898" y="1200"/>
              <a:ext cx="187" cy="21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92075" tIns="46038" rIns="92075" bIns="46038">
              <a:spAutoFit/>
            </a:bodyPr>
            <a:lstStyle/>
            <a:p>
              <a:r>
                <a:rPr lang="en-US" altLang="ja-JP" sz="1600" b="1">
                  <a:solidFill>
                    <a:srgbClr val="000066"/>
                  </a:solidFill>
                  <a:latin typeface="Arial" pitchFamily="34" charset="0"/>
                </a:rPr>
                <a:t>n</a:t>
              </a:r>
            </a:p>
          </p:txBody>
        </p:sp>
        <p:grpSp>
          <p:nvGrpSpPr>
            <p:cNvPr id="27" name="Group 3107"/>
            <p:cNvGrpSpPr>
              <a:grpSpLocks/>
            </p:cNvGrpSpPr>
            <p:nvPr/>
          </p:nvGrpSpPr>
          <p:grpSpPr bwMode="auto">
            <a:xfrm>
              <a:off x="2682" y="816"/>
              <a:ext cx="390" cy="336"/>
              <a:chOff x="2016" y="2160"/>
              <a:chExt cx="528" cy="432"/>
            </a:xfrm>
          </p:grpSpPr>
          <p:sp>
            <p:nvSpPr>
              <p:cNvPr id="45" name="AutoShape 3108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528" cy="432"/>
              </a:xfrm>
              <a:prstGeom prst="hexagon">
                <a:avLst>
                  <a:gd name="adj" fmla="val 30556"/>
                  <a:gd name="vf" fmla="val 115470"/>
                </a:avLst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6" name="Oval 3109"/>
              <p:cNvSpPr>
                <a:spLocks noChangeArrowheads="1"/>
              </p:cNvSpPr>
              <p:nvPr/>
            </p:nvSpPr>
            <p:spPr bwMode="auto">
              <a:xfrm>
                <a:off x="2136" y="2232"/>
                <a:ext cx="288" cy="28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28" name="Rectangle 3110"/>
            <p:cNvSpPr>
              <a:spLocks noChangeArrowheads="1"/>
            </p:cNvSpPr>
            <p:nvPr/>
          </p:nvSpPr>
          <p:spPr bwMode="auto">
            <a:xfrm>
              <a:off x="3269" y="614"/>
              <a:ext cx="22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ja-JP" sz="1600" b="1">
                  <a:latin typeface="Arial" pitchFamily="34" charset="0"/>
                </a:rPr>
                <a:t>CH</a:t>
              </a:r>
              <a:r>
                <a:rPr lang="en-US" altLang="ja-JP" sz="1600" b="1" baseline="-25000">
                  <a:latin typeface="Arial" pitchFamily="34" charset="0"/>
                </a:rPr>
                <a:t>3</a:t>
              </a:r>
              <a:endParaRPr lang="en-US" altLang="ja-JP" sz="3200" b="1" baseline="-25000">
                <a:latin typeface="Arial" pitchFamily="34" charset="0"/>
              </a:endParaRPr>
            </a:p>
          </p:txBody>
        </p:sp>
        <p:sp>
          <p:nvSpPr>
            <p:cNvPr id="29" name="Rectangle 3111"/>
            <p:cNvSpPr>
              <a:spLocks noChangeArrowheads="1"/>
            </p:cNvSpPr>
            <p:nvPr/>
          </p:nvSpPr>
          <p:spPr bwMode="auto">
            <a:xfrm>
              <a:off x="3269" y="1200"/>
              <a:ext cx="222" cy="15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pPr eaLnBrk="1" hangingPunct="1"/>
              <a:r>
                <a:rPr lang="en-US" altLang="ja-JP" sz="1600" b="1">
                  <a:latin typeface="Arial" pitchFamily="34" charset="0"/>
                </a:rPr>
                <a:t>CH</a:t>
              </a:r>
              <a:r>
                <a:rPr lang="en-US" altLang="ja-JP" sz="1600" b="1" baseline="-25000">
                  <a:latin typeface="Arial" pitchFamily="34" charset="0"/>
                </a:rPr>
                <a:t>3</a:t>
              </a:r>
              <a:endParaRPr lang="en-US" altLang="ja-JP" sz="3200" b="1" baseline="-25000">
                <a:latin typeface="Arial" pitchFamily="34" charset="0"/>
              </a:endParaRPr>
            </a:p>
          </p:txBody>
        </p:sp>
        <p:sp>
          <p:nvSpPr>
            <p:cNvPr id="30" name="AutoShape 3112"/>
            <p:cNvSpPr>
              <a:spLocks/>
            </p:cNvSpPr>
            <p:nvPr/>
          </p:nvSpPr>
          <p:spPr bwMode="auto">
            <a:xfrm>
              <a:off x="2592" y="672"/>
              <a:ext cx="48" cy="624"/>
            </a:xfrm>
            <a:prstGeom prst="leftBracket">
              <a:avLst>
                <a:gd name="adj" fmla="val 108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1" name="AutoShape 3113"/>
            <p:cNvSpPr>
              <a:spLocks/>
            </p:cNvSpPr>
            <p:nvPr/>
          </p:nvSpPr>
          <p:spPr bwMode="auto">
            <a:xfrm flipH="1">
              <a:off x="4848" y="672"/>
              <a:ext cx="48" cy="624"/>
            </a:xfrm>
            <a:prstGeom prst="leftBracket">
              <a:avLst>
                <a:gd name="adj" fmla="val 108333"/>
              </a:avLst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2" name="Group 3114"/>
            <p:cNvGrpSpPr>
              <a:grpSpLocks/>
            </p:cNvGrpSpPr>
            <p:nvPr/>
          </p:nvGrpSpPr>
          <p:grpSpPr bwMode="auto">
            <a:xfrm>
              <a:off x="3546" y="816"/>
              <a:ext cx="390" cy="336"/>
              <a:chOff x="2016" y="2160"/>
              <a:chExt cx="528" cy="432"/>
            </a:xfrm>
          </p:grpSpPr>
          <p:sp>
            <p:nvSpPr>
              <p:cNvPr id="43" name="AutoShape 3115"/>
              <p:cNvSpPr>
                <a:spLocks noChangeArrowheads="1"/>
              </p:cNvSpPr>
              <p:nvPr/>
            </p:nvSpPr>
            <p:spPr bwMode="auto">
              <a:xfrm>
                <a:off x="2016" y="2160"/>
                <a:ext cx="528" cy="432"/>
              </a:xfrm>
              <a:prstGeom prst="hexagon">
                <a:avLst>
                  <a:gd name="adj" fmla="val 30556"/>
                  <a:gd name="vf" fmla="val 115470"/>
                </a:avLst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44" name="Oval 3116"/>
              <p:cNvSpPr>
                <a:spLocks noChangeArrowheads="1"/>
              </p:cNvSpPr>
              <p:nvPr/>
            </p:nvSpPr>
            <p:spPr bwMode="auto">
              <a:xfrm>
                <a:off x="2136" y="2232"/>
                <a:ext cx="288" cy="288"/>
              </a:xfrm>
              <a:prstGeom prst="ellipse">
                <a:avLst/>
              </a:prstGeom>
              <a:solidFill>
                <a:srgbClr val="FFFFFF"/>
              </a:solidFill>
              <a:ln w="2857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3" name="Rectangle 3117"/>
            <p:cNvSpPr>
              <a:spLocks noChangeArrowheads="1"/>
            </p:cNvSpPr>
            <p:nvPr/>
          </p:nvSpPr>
          <p:spPr bwMode="auto">
            <a:xfrm>
              <a:off x="3193" y="868"/>
              <a:ext cx="211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ja-JP" b="1">
                  <a:solidFill>
                    <a:srgbClr val="000066"/>
                  </a:solidFill>
                  <a:latin typeface="Arial" pitchFamily="34" charset="0"/>
                </a:rPr>
                <a:t>C</a:t>
              </a:r>
            </a:p>
          </p:txBody>
        </p:sp>
        <p:sp>
          <p:nvSpPr>
            <p:cNvPr id="34" name="Rectangle 3118"/>
            <p:cNvSpPr>
              <a:spLocks noChangeArrowheads="1"/>
            </p:cNvSpPr>
            <p:nvPr/>
          </p:nvSpPr>
          <p:spPr bwMode="auto">
            <a:xfrm>
              <a:off x="4049" y="868"/>
              <a:ext cx="218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ja-JP" b="1">
                  <a:solidFill>
                    <a:srgbClr val="000066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35" name="Text Box 3119"/>
            <p:cNvSpPr txBox="1">
              <a:spLocks noChangeArrowheads="1"/>
            </p:cNvSpPr>
            <p:nvPr/>
          </p:nvSpPr>
          <p:spPr bwMode="auto">
            <a:xfrm>
              <a:off x="4320" y="663"/>
              <a:ext cx="240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kumimoji="1" lang="en-US" altLang="ja-JP" b="1">
                  <a:solidFill>
                    <a:srgbClr val="000066"/>
                  </a:solidFill>
                  <a:latin typeface="Arial" pitchFamily="34" charset="0"/>
                </a:rPr>
                <a:t>C</a:t>
              </a:r>
            </a:p>
          </p:txBody>
        </p:sp>
        <p:sp>
          <p:nvSpPr>
            <p:cNvPr id="36" name="Line 3120"/>
            <p:cNvSpPr>
              <a:spLocks noChangeShapeType="1"/>
            </p:cNvSpPr>
            <p:nvPr/>
          </p:nvSpPr>
          <p:spPr bwMode="auto">
            <a:xfrm>
              <a:off x="4368" y="567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7" name="Line 3121"/>
            <p:cNvSpPr>
              <a:spLocks noChangeShapeType="1"/>
            </p:cNvSpPr>
            <p:nvPr/>
          </p:nvSpPr>
          <p:spPr bwMode="auto">
            <a:xfrm>
              <a:off x="4416" y="567"/>
              <a:ext cx="0" cy="144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8" name="Text Box 3122"/>
            <p:cNvSpPr txBox="1">
              <a:spLocks noChangeArrowheads="1"/>
            </p:cNvSpPr>
            <p:nvPr/>
          </p:nvSpPr>
          <p:spPr bwMode="auto">
            <a:xfrm>
              <a:off x="4272" y="336"/>
              <a:ext cx="288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kumimoji="1" lang="en-US" altLang="ja-JP" b="1">
                  <a:solidFill>
                    <a:srgbClr val="000066"/>
                  </a:solidFill>
                  <a:latin typeface="Arial" pitchFamily="34" charset="0"/>
                </a:rPr>
                <a:t>O</a:t>
              </a:r>
            </a:p>
          </p:txBody>
        </p:sp>
        <p:sp>
          <p:nvSpPr>
            <p:cNvPr id="39" name="Text Box 3123"/>
            <p:cNvSpPr txBox="1">
              <a:spLocks noChangeArrowheads="1"/>
            </p:cNvSpPr>
            <p:nvPr/>
          </p:nvSpPr>
          <p:spPr bwMode="auto">
            <a:xfrm>
              <a:off x="4296" y="677"/>
              <a:ext cx="240" cy="23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 eaLnBrk="1" hangingPunct="1"/>
              <a:r>
                <a:rPr kumimoji="1" lang="en-US" altLang="ja-JP" b="1">
                  <a:solidFill>
                    <a:srgbClr val="000066"/>
                  </a:solidFill>
                  <a:latin typeface="Arial" pitchFamily="34" charset="0"/>
                </a:rPr>
                <a:t>C</a:t>
              </a:r>
            </a:p>
          </p:txBody>
        </p:sp>
        <p:sp>
          <p:nvSpPr>
            <p:cNvPr id="40" name="Line 3124"/>
            <p:cNvSpPr>
              <a:spLocks noChangeShapeType="1"/>
            </p:cNvSpPr>
            <p:nvPr/>
          </p:nvSpPr>
          <p:spPr bwMode="auto">
            <a:xfrm flipV="1">
              <a:off x="4224" y="816"/>
              <a:ext cx="96" cy="96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1" name="Line 3125"/>
            <p:cNvSpPr>
              <a:spLocks noChangeShapeType="1"/>
            </p:cNvSpPr>
            <p:nvPr/>
          </p:nvSpPr>
          <p:spPr bwMode="auto">
            <a:xfrm>
              <a:off x="4512" y="793"/>
              <a:ext cx="528" cy="0"/>
            </a:xfrm>
            <a:prstGeom prst="line">
              <a:avLst/>
            </a:prstGeom>
            <a:noFill/>
            <a:ln w="2857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42" name="Rectangle 3126"/>
            <p:cNvSpPr>
              <a:spLocks noChangeArrowheads="1"/>
            </p:cNvSpPr>
            <p:nvPr/>
          </p:nvSpPr>
          <p:spPr bwMode="auto">
            <a:xfrm>
              <a:off x="4625" y="678"/>
              <a:ext cx="218" cy="233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pPr eaLnBrk="1" hangingPunct="1"/>
              <a:r>
                <a:rPr kumimoji="1" lang="en-US" altLang="ja-JP" b="1">
                  <a:solidFill>
                    <a:srgbClr val="000066"/>
                  </a:solidFill>
                  <a:latin typeface="Arial" pitchFamily="34" charset="0"/>
                </a:rPr>
                <a:t>O</a:t>
              </a:r>
            </a:p>
          </p:txBody>
        </p:sp>
      </p:grpSp>
      <p:sp>
        <p:nvSpPr>
          <p:cNvPr id="2" name="文字方塊 1"/>
          <p:cNvSpPr txBox="1"/>
          <p:nvPr/>
        </p:nvSpPr>
        <p:spPr>
          <a:xfrm>
            <a:off x="1466917" y="548249"/>
            <a:ext cx="506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 smtClean="0"/>
              <a:t>Story starts from here…</a:t>
            </a:r>
            <a:endParaRPr lang="zh-TW" altLang="en-US" sz="2800" b="1" u="sng" dirty="0"/>
          </a:p>
        </p:txBody>
      </p:sp>
      <p:sp>
        <p:nvSpPr>
          <p:cNvPr id="3" name="文字方塊 2"/>
          <p:cNvSpPr txBox="1"/>
          <p:nvPr/>
        </p:nvSpPr>
        <p:spPr>
          <a:xfrm>
            <a:off x="1466916" y="5376709"/>
            <a:ext cx="8069011" cy="8925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 smtClean="0"/>
              <a:t>It is called “ </a:t>
            </a:r>
            <a:r>
              <a:rPr lang="en-US" altLang="zh-TW" sz="2800" b="1" u="sng" dirty="0" smtClean="0"/>
              <a:t>P</a:t>
            </a:r>
            <a:r>
              <a:rPr lang="en-US" altLang="zh-TW" sz="2800" b="1" dirty="0" smtClean="0"/>
              <a:t>oly </a:t>
            </a:r>
            <a:r>
              <a:rPr lang="en-US" altLang="zh-TW" sz="2800" b="1" u="sng" dirty="0" err="1" smtClean="0"/>
              <a:t>D</a:t>
            </a:r>
            <a:r>
              <a:rPr lang="en-US" altLang="zh-TW" sz="2800" b="1" dirty="0" err="1" smtClean="0"/>
              <a:t>i</a:t>
            </a:r>
            <a:r>
              <a:rPr lang="en-US" altLang="zh-TW" sz="2800" b="1" u="sng" dirty="0" err="1" smtClean="0"/>
              <a:t>M</a:t>
            </a:r>
            <a:r>
              <a:rPr lang="en-US" altLang="zh-TW" sz="2800" b="1" dirty="0" err="1" smtClean="0"/>
              <a:t>ethyl</a:t>
            </a:r>
            <a:r>
              <a:rPr lang="en-US" altLang="zh-TW" sz="2800" b="1" dirty="0" smtClean="0"/>
              <a:t> </a:t>
            </a:r>
            <a:r>
              <a:rPr lang="en-US" altLang="zh-TW" sz="2800" b="1" u="sng" dirty="0" smtClean="0"/>
              <a:t>S</a:t>
            </a:r>
            <a:r>
              <a:rPr lang="en-US" altLang="zh-TW" sz="2800" b="1" dirty="0" smtClean="0"/>
              <a:t>iloxane “ Polycarbonate</a:t>
            </a:r>
          </a:p>
          <a:p>
            <a:r>
              <a:rPr lang="en-US" altLang="zh-TW" sz="2400" b="1" dirty="0" smtClean="0"/>
              <a:t>-</a:t>
            </a:r>
            <a:r>
              <a:rPr lang="en-US" altLang="zh-TW" sz="2400" dirty="0" smtClean="0"/>
              <a:t> A Brand New Co-Polymerized Polycarbonate</a:t>
            </a:r>
            <a:endParaRPr lang="zh-TW" altLang="en-US" sz="2400" b="1" dirty="0"/>
          </a:p>
        </p:txBody>
      </p:sp>
      <p:pic>
        <p:nvPicPr>
          <p:cNvPr id="47" name="圖片 46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53" y="6448425"/>
            <a:ext cx="2314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0376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" name="直線接點 2"/>
          <p:cNvCxnSpPr/>
          <p:nvPr/>
        </p:nvCxnSpPr>
        <p:spPr>
          <a:xfrm>
            <a:off x="1466917" y="6385775"/>
            <a:ext cx="918391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5" name="文字方塊 4"/>
          <p:cNvSpPr txBox="1"/>
          <p:nvPr/>
        </p:nvSpPr>
        <p:spPr>
          <a:xfrm>
            <a:off x="1466916" y="548249"/>
            <a:ext cx="918391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 smtClean="0"/>
              <a:t>Let Us Check it Out from Public Information…</a:t>
            </a:r>
            <a:endParaRPr lang="zh-TW" altLang="en-US" sz="2800" b="1" u="sng" dirty="0"/>
          </a:p>
        </p:txBody>
      </p:sp>
      <p:sp>
        <p:nvSpPr>
          <p:cNvPr id="2" name="矩形 1"/>
          <p:cNvSpPr/>
          <p:nvPr/>
        </p:nvSpPr>
        <p:spPr>
          <a:xfrm>
            <a:off x="2051713" y="1830022"/>
            <a:ext cx="6096000" cy="39703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altLang="zh-TW" b="1" dirty="0" smtClean="0"/>
              <a:t>“   </a:t>
            </a:r>
            <a:r>
              <a:rPr lang="en-US" altLang="zh-TW" b="1" dirty="0" smtClean="0">
                <a:solidFill>
                  <a:srgbClr val="00B050"/>
                </a:solidFill>
              </a:rPr>
              <a:t>Polydimethylsiloxane</a:t>
            </a:r>
            <a:r>
              <a:rPr lang="en-US" altLang="zh-TW" dirty="0" smtClean="0">
                <a:solidFill>
                  <a:srgbClr val="00B050"/>
                </a:solidFill>
              </a:rPr>
              <a:t> </a:t>
            </a:r>
            <a:r>
              <a:rPr lang="en-US" altLang="zh-TW" dirty="0">
                <a:solidFill>
                  <a:srgbClr val="00B050"/>
                </a:solidFill>
              </a:rPr>
              <a:t>(PDMS) belongs to a group of polymeric </a:t>
            </a:r>
            <a:r>
              <a:rPr lang="en-US" altLang="zh-TW" dirty="0">
                <a:solidFill>
                  <a:srgbClr val="00B050"/>
                </a:solidFill>
                <a:hlinkClick r:id="rId2" tooltip="Organosilicon"/>
              </a:rPr>
              <a:t>organosilicon</a:t>
            </a:r>
            <a:r>
              <a:rPr lang="en-US" altLang="zh-TW" dirty="0">
                <a:solidFill>
                  <a:srgbClr val="00B050"/>
                </a:solidFill>
              </a:rPr>
              <a:t> compounds that are commonly referred to as </a:t>
            </a:r>
            <a:r>
              <a:rPr lang="en-US" altLang="zh-TW" dirty="0">
                <a:solidFill>
                  <a:srgbClr val="00B050"/>
                </a:solidFill>
                <a:hlinkClick r:id="rId3" tooltip="Silicone"/>
              </a:rPr>
              <a:t>silicones</a:t>
            </a:r>
            <a:r>
              <a:rPr lang="en-US" altLang="zh-TW" dirty="0">
                <a:solidFill>
                  <a:srgbClr val="00B050"/>
                </a:solidFill>
              </a:rPr>
              <a:t>.</a:t>
            </a:r>
            <a:r>
              <a:rPr lang="en-US" altLang="zh-TW" baseline="30000" dirty="0">
                <a:solidFill>
                  <a:srgbClr val="00B050"/>
                </a:solidFill>
                <a:hlinkClick r:id="rId4"/>
              </a:rPr>
              <a:t>[1]</a:t>
            </a:r>
            <a:r>
              <a:rPr lang="en-US" altLang="zh-TW" dirty="0">
                <a:solidFill>
                  <a:srgbClr val="00B050"/>
                </a:solidFill>
              </a:rPr>
              <a:t> PDMS is the most widely used </a:t>
            </a:r>
            <a:r>
              <a:rPr lang="en-US" altLang="zh-TW" dirty="0">
                <a:solidFill>
                  <a:srgbClr val="00B050"/>
                </a:solidFill>
                <a:hlinkClick r:id="rId5" tooltip="Silicon"/>
              </a:rPr>
              <a:t>silicon</a:t>
            </a:r>
            <a:r>
              <a:rPr lang="en-US" altLang="zh-TW" dirty="0">
                <a:solidFill>
                  <a:srgbClr val="00B050"/>
                </a:solidFill>
              </a:rPr>
              <a:t>-based </a:t>
            </a:r>
            <a:r>
              <a:rPr lang="en-US" altLang="zh-TW" dirty="0">
                <a:solidFill>
                  <a:srgbClr val="00B050"/>
                </a:solidFill>
                <a:hlinkClick r:id="rId6" tooltip="Organic compound"/>
              </a:rPr>
              <a:t>organic</a:t>
            </a:r>
            <a:r>
              <a:rPr lang="en-US" altLang="zh-TW" dirty="0">
                <a:solidFill>
                  <a:srgbClr val="00B050"/>
                </a:solidFill>
              </a:rPr>
              <a:t> </a:t>
            </a:r>
            <a:r>
              <a:rPr lang="en-US" altLang="zh-TW" dirty="0">
                <a:solidFill>
                  <a:srgbClr val="00B050"/>
                </a:solidFill>
                <a:hlinkClick r:id="rId7" tooltip="Polymer"/>
              </a:rPr>
              <a:t>polymer</a:t>
            </a:r>
            <a:r>
              <a:rPr lang="en-US" altLang="zh-TW" dirty="0">
                <a:solidFill>
                  <a:srgbClr val="00B050"/>
                </a:solidFill>
              </a:rPr>
              <a:t>, and is particularly known for its unusual </a:t>
            </a:r>
            <a:r>
              <a:rPr lang="en-US" altLang="zh-TW" dirty="0">
                <a:solidFill>
                  <a:srgbClr val="00B050"/>
                </a:solidFill>
                <a:hlinkClick r:id="rId8" tooltip="Rheology"/>
              </a:rPr>
              <a:t>rheological</a:t>
            </a:r>
            <a:r>
              <a:rPr lang="en-US" altLang="zh-TW" dirty="0">
                <a:solidFill>
                  <a:srgbClr val="00B050"/>
                </a:solidFill>
              </a:rPr>
              <a:t> (or flow) properties. PDMS is optically clear, and, in general, </a:t>
            </a:r>
            <a:r>
              <a:rPr lang="en-US" altLang="zh-TW" dirty="0">
                <a:solidFill>
                  <a:srgbClr val="00B050"/>
                </a:solidFill>
                <a:hlinkClick r:id="rId9" tooltip="Inert"/>
              </a:rPr>
              <a:t>inert</a:t>
            </a:r>
            <a:r>
              <a:rPr lang="en-US" altLang="zh-TW" dirty="0">
                <a:solidFill>
                  <a:srgbClr val="00B050"/>
                </a:solidFill>
              </a:rPr>
              <a:t>, non-</a:t>
            </a:r>
            <a:r>
              <a:rPr lang="en-US" altLang="zh-TW" dirty="0">
                <a:solidFill>
                  <a:srgbClr val="00B050"/>
                </a:solidFill>
                <a:hlinkClick r:id="rId10" tooltip="Toxicity"/>
              </a:rPr>
              <a:t>toxic</a:t>
            </a:r>
            <a:r>
              <a:rPr lang="en-US" altLang="zh-TW" dirty="0">
                <a:solidFill>
                  <a:srgbClr val="00B050"/>
                </a:solidFill>
              </a:rPr>
              <a:t>, and non-</a:t>
            </a:r>
            <a:r>
              <a:rPr lang="en-US" altLang="zh-TW" dirty="0">
                <a:solidFill>
                  <a:srgbClr val="00B050"/>
                </a:solidFill>
                <a:hlinkClick r:id="rId11" tooltip="Flammability"/>
              </a:rPr>
              <a:t>flammable</a:t>
            </a:r>
            <a:r>
              <a:rPr lang="en-US" altLang="zh-TW" dirty="0">
                <a:solidFill>
                  <a:srgbClr val="00B050"/>
                </a:solidFill>
              </a:rPr>
              <a:t>. It is also called </a:t>
            </a:r>
            <a:r>
              <a:rPr lang="en-US" altLang="zh-TW" b="1" dirty="0" err="1">
                <a:solidFill>
                  <a:srgbClr val="00B050"/>
                </a:solidFill>
              </a:rPr>
              <a:t>dimethicone</a:t>
            </a:r>
            <a:r>
              <a:rPr lang="en-US" altLang="zh-TW" dirty="0">
                <a:solidFill>
                  <a:srgbClr val="00B050"/>
                </a:solidFill>
              </a:rPr>
              <a:t> and is one of several types of </a:t>
            </a:r>
            <a:r>
              <a:rPr lang="en-US" altLang="zh-TW" dirty="0">
                <a:solidFill>
                  <a:srgbClr val="00B050"/>
                </a:solidFill>
                <a:hlinkClick r:id="rId12" tooltip="Silicone oil"/>
              </a:rPr>
              <a:t>silicone oil</a:t>
            </a:r>
            <a:r>
              <a:rPr lang="en-US" altLang="zh-TW" dirty="0">
                <a:solidFill>
                  <a:srgbClr val="00B050"/>
                </a:solidFill>
              </a:rPr>
              <a:t> (</a:t>
            </a:r>
            <a:r>
              <a:rPr lang="en-US" altLang="zh-TW" dirty="0">
                <a:solidFill>
                  <a:srgbClr val="00B050"/>
                </a:solidFill>
                <a:hlinkClick r:id="rId7" tooltip="Polymer"/>
              </a:rPr>
              <a:t>polymerized</a:t>
            </a:r>
            <a:r>
              <a:rPr lang="en-US" altLang="zh-TW" dirty="0">
                <a:solidFill>
                  <a:srgbClr val="00B050"/>
                </a:solidFill>
              </a:rPr>
              <a:t> </a:t>
            </a:r>
            <a:r>
              <a:rPr lang="en-US" altLang="zh-TW" dirty="0">
                <a:solidFill>
                  <a:srgbClr val="00B050"/>
                </a:solidFill>
                <a:hlinkClick r:id="rId13" tooltip="Siloxane"/>
              </a:rPr>
              <a:t>siloxane</a:t>
            </a:r>
            <a:r>
              <a:rPr lang="en-US" altLang="zh-TW" dirty="0">
                <a:solidFill>
                  <a:srgbClr val="00B050"/>
                </a:solidFill>
              </a:rPr>
              <a:t>). Its applications range from contact lenses and medical devices to </a:t>
            </a:r>
            <a:r>
              <a:rPr lang="en-US" altLang="zh-TW" dirty="0">
                <a:solidFill>
                  <a:srgbClr val="00B050"/>
                </a:solidFill>
                <a:hlinkClick r:id="rId14" tooltip="Elastomer"/>
              </a:rPr>
              <a:t>elastomers</a:t>
            </a:r>
            <a:r>
              <a:rPr lang="en-US" altLang="zh-TW" dirty="0">
                <a:solidFill>
                  <a:srgbClr val="00B050"/>
                </a:solidFill>
              </a:rPr>
              <a:t>; it is also present in shampoos (as </a:t>
            </a:r>
            <a:r>
              <a:rPr lang="en-US" altLang="zh-TW" dirty="0" err="1">
                <a:solidFill>
                  <a:srgbClr val="00B050"/>
                </a:solidFill>
              </a:rPr>
              <a:t>dimethicone</a:t>
            </a:r>
            <a:r>
              <a:rPr lang="en-US" altLang="zh-TW" dirty="0">
                <a:solidFill>
                  <a:srgbClr val="00B050"/>
                </a:solidFill>
              </a:rPr>
              <a:t> makes hair shiny and slippery), food (antifoaming agent), </a:t>
            </a:r>
            <a:r>
              <a:rPr lang="en-US" altLang="zh-TW" dirty="0">
                <a:solidFill>
                  <a:srgbClr val="00B050"/>
                </a:solidFill>
                <a:hlinkClick r:id="rId15" tooltip="Caulking"/>
              </a:rPr>
              <a:t>caulking</a:t>
            </a:r>
            <a:r>
              <a:rPr lang="en-US" altLang="zh-TW" dirty="0">
                <a:solidFill>
                  <a:srgbClr val="00B050"/>
                </a:solidFill>
              </a:rPr>
              <a:t>, </a:t>
            </a:r>
            <a:r>
              <a:rPr lang="en-US" altLang="zh-TW" dirty="0">
                <a:solidFill>
                  <a:srgbClr val="00B050"/>
                </a:solidFill>
                <a:hlinkClick r:id="rId16" tooltip="Lubricant"/>
              </a:rPr>
              <a:t>lubricants</a:t>
            </a:r>
            <a:r>
              <a:rPr lang="en-US" altLang="zh-TW" dirty="0">
                <a:solidFill>
                  <a:srgbClr val="00B050"/>
                </a:solidFill>
              </a:rPr>
              <a:t>, </a:t>
            </a:r>
            <a:r>
              <a:rPr lang="en-US" altLang="zh-TW" dirty="0">
                <a:solidFill>
                  <a:srgbClr val="00B050"/>
                </a:solidFill>
                <a:hlinkClick r:id="rId17" tooltip="Kinetic sand"/>
              </a:rPr>
              <a:t>kinetic sand</a:t>
            </a:r>
            <a:r>
              <a:rPr lang="en-US" altLang="zh-TW" dirty="0">
                <a:solidFill>
                  <a:srgbClr val="00B050"/>
                </a:solidFill>
              </a:rPr>
              <a:t>, and heat-resistant tiles</a:t>
            </a:r>
            <a:r>
              <a:rPr lang="en-US" altLang="zh-TW" dirty="0" smtClean="0">
                <a:solidFill>
                  <a:srgbClr val="00B050"/>
                </a:solidFill>
              </a:rPr>
              <a:t>.  </a:t>
            </a:r>
            <a:r>
              <a:rPr lang="en-US" altLang="zh-TW" b="1" dirty="0" smtClean="0"/>
              <a:t>“</a:t>
            </a:r>
          </a:p>
          <a:p>
            <a:endParaRPr lang="en-US" altLang="zh-TW" b="1" dirty="0"/>
          </a:p>
          <a:p>
            <a:r>
              <a:rPr lang="en-US" altLang="zh-TW" b="1" dirty="0" smtClean="0"/>
              <a:t>And, lots of technical information can be found about it…..</a:t>
            </a:r>
            <a:endParaRPr lang="zh-TW" altLang="en-US" b="1" dirty="0"/>
          </a:p>
        </p:txBody>
      </p:sp>
      <p:sp>
        <p:nvSpPr>
          <p:cNvPr id="7" name="矩形 6"/>
          <p:cNvSpPr/>
          <p:nvPr/>
        </p:nvSpPr>
        <p:spPr>
          <a:xfrm>
            <a:off x="2051713" y="1271853"/>
            <a:ext cx="51541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TW" b="1" dirty="0"/>
              <a:t>https://en.wikipedia.org/wiki/Polydimethylsiloxane</a:t>
            </a:r>
            <a:endParaRPr lang="zh-TW" altLang="en-US" b="1" dirty="0"/>
          </a:p>
        </p:txBody>
      </p:sp>
      <p:pic>
        <p:nvPicPr>
          <p:cNvPr id="8" name="圖片 7"/>
          <p:cNvPicPr>
            <a:picLocks noChangeAspect="1" noChangeArrowheads="1"/>
          </p:cNvPicPr>
          <p:nvPr/>
        </p:nvPicPr>
        <p:blipFill>
          <a:blip r:embed="rId1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53" y="6448425"/>
            <a:ext cx="2314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66004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952121" y="152402"/>
            <a:ext cx="720209" cy="180975"/>
          </a:xfrm>
          <a:prstGeom prst="rect">
            <a:avLst/>
          </a:prstGeom>
        </p:spPr>
        <p:txBody>
          <a:bodyPr/>
          <a:lstStyle/>
          <a:p>
            <a:fld id="{B39CF0A1-8B84-49C4-B417-523E19331720}" type="slidenum">
              <a:rPr lang="ja-JP" altLang="en-US"/>
              <a:pPr/>
              <a:t>6</a:t>
            </a:fld>
            <a:endParaRPr lang="ja-JP" altLang="en-US"/>
          </a:p>
        </p:txBody>
      </p:sp>
      <p:cxnSp>
        <p:nvCxnSpPr>
          <p:cNvPr id="23" name="直線接點 22"/>
          <p:cNvCxnSpPr/>
          <p:nvPr/>
        </p:nvCxnSpPr>
        <p:spPr>
          <a:xfrm>
            <a:off x="1466917" y="6385775"/>
            <a:ext cx="918391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26" name="Rectangle 3"/>
          <p:cNvSpPr>
            <a:spLocks noChangeArrowheads="1"/>
          </p:cNvSpPr>
          <p:nvPr/>
        </p:nvSpPr>
        <p:spPr bwMode="auto">
          <a:xfrm>
            <a:off x="2600135" y="1537126"/>
            <a:ext cx="2778125" cy="762000"/>
          </a:xfrm>
          <a:prstGeom prst="rect">
            <a:avLst/>
          </a:prstGeom>
          <a:solidFill>
            <a:schemeClr val="hlink">
              <a:alpha val="5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TW" sz="2000" b="1">
                <a:ea typeface="新細明體" panose="02020500000000000000" pitchFamily="18" charset="-120"/>
              </a:rPr>
              <a:t>Low Temp. Ductility</a:t>
            </a:r>
          </a:p>
        </p:txBody>
      </p:sp>
      <p:sp>
        <p:nvSpPr>
          <p:cNvPr id="27" name="Rectangle 4"/>
          <p:cNvSpPr>
            <a:spLocks noChangeArrowheads="1"/>
          </p:cNvSpPr>
          <p:nvPr/>
        </p:nvSpPr>
        <p:spPr bwMode="auto">
          <a:xfrm>
            <a:off x="1630173" y="4243814"/>
            <a:ext cx="2641600" cy="762000"/>
          </a:xfrm>
          <a:prstGeom prst="rect">
            <a:avLst/>
          </a:prstGeom>
          <a:solidFill>
            <a:schemeClr val="hlink">
              <a:alpha val="5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TW" sz="2000" b="1">
                <a:ea typeface="新細明體" panose="02020500000000000000" pitchFamily="18" charset="-120"/>
              </a:rPr>
              <a:t>Weathering</a:t>
            </a:r>
          </a:p>
        </p:txBody>
      </p:sp>
      <p:sp>
        <p:nvSpPr>
          <p:cNvPr id="28" name="Rectangle 5"/>
          <p:cNvSpPr>
            <a:spLocks noChangeArrowheads="1"/>
          </p:cNvSpPr>
          <p:nvPr/>
        </p:nvSpPr>
        <p:spPr bwMode="auto">
          <a:xfrm>
            <a:off x="6540310" y="1524426"/>
            <a:ext cx="2833688" cy="762000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TW" sz="2000" b="1" dirty="0" smtClean="0">
                <a:ea typeface="新細明體" panose="02020500000000000000" pitchFamily="18" charset="-120"/>
              </a:rPr>
              <a:t>High Productivity from its</a:t>
            </a:r>
          </a:p>
          <a:p>
            <a:pPr algn="ctr" eaLnBrk="0" hangingPunct="0"/>
            <a:r>
              <a:rPr lang="en-US" altLang="zh-TW" sz="2000" b="1" dirty="0" smtClean="0">
                <a:ea typeface="新細明體" panose="02020500000000000000" pitchFamily="18" charset="-120"/>
              </a:rPr>
              <a:t>flow</a:t>
            </a:r>
            <a:endParaRPr lang="en-US" altLang="zh-TW" sz="2000" b="1" dirty="0">
              <a:ea typeface="新細明體" panose="02020500000000000000" pitchFamily="18" charset="-120"/>
            </a:endParaRPr>
          </a:p>
        </p:txBody>
      </p:sp>
      <p:sp>
        <p:nvSpPr>
          <p:cNvPr id="29" name="Rectangle 6"/>
          <p:cNvSpPr>
            <a:spLocks noChangeArrowheads="1"/>
          </p:cNvSpPr>
          <p:nvPr/>
        </p:nvSpPr>
        <p:spPr bwMode="auto">
          <a:xfrm>
            <a:off x="7567423" y="4218414"/>
            <a:ext cx="2890837" cy="762000"/>
          </a:xfrm>
          <a:prstGeom prst="rect">
            <a:avLst/>
          </a:prstGeom>
          <a:solidFill>
            <a:schemeClr val="hlink">
              <a:alpha val="5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TW" sz="2000" b="1">
                <a:ea typeface="新細明體" panose="02020500000000000000" pitchFamily="18" charset="-120"/>
              </a:rPr>
              <a:t>Chemical Resistance</a:t>
            </a:r>
          </a:p>
        </p:txBody>
      </p:sp>
      <p:sp>
        <p:nvSpPr>
          <p:cNvPr id="30" name="Oval 7"/>
          <p:cNvSpPr>
            <a:spLocks noChangeArrowheads="1"/>
          </p:cNvSpPr>
          <p:nvPr/>
        </p:nvSpPr>
        <p:spPr bwMode="auto">
          <a:xfrm>
            <a:off x="4457959" y="2684989"/>
            <a:ext cx="2913062" cy="1524000"/>
          </a:xfrm>
          <a:prstGeom prst="ellipse">
            <a:avLst/>
          </a:prstGeom>
          <a:solidFill>
            <a:srgbClr val="0033CC"/>
          </a:solidFill>
          <a:ln w="38100">
            <a:solidFill>
              <a:schemeClr val="accent2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endParaRPr lang="en-US" altLang="zh-TW" sz="2000" b="1" dirty="0">
              <a:solidFill>
                <a:srgbClr val="FFFF00"/>
              </a:solidFill>
              <a:ea typeface="新細明體" panose="02020500000000000000" pitchFamily="18" charset="-120"/>
            </a:endParaRPr>
          </a:p>
        </p:txBody>
      </p:sp>
      <p:sp>
        <p:nvSpPr>
          <p:cNvPr id="31" name="AutoShape 8"/>
          <p:cNvSpPr>
            <a:spLocks noChangeArrowheads="1"/>
          </p:cNvSpPr>
          <p:nvPr/>
        </p:nvSpPr>
        <p:spPr bwMode="auto">
          <a:xfrm rot="18887692">
            <a:off x="7099904" y="2411045"/>
            <a:ext cx="630237" cy="574675"/>
          </a:xfrm>
          <a:prstGeom prst="notchedRightArrow">
            <a:avLst>
              <a:gd name="adj1" fmla="val 50000"/>
              <a:gd name="adj2" fmla="val 27417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2" name="AutoShape 9"/>
          <p:cNvSpPr>
            <a:spLocks noChangeArrowheads="1"/>
          </p:cNvSpPr>
          <p:nvPr/>
        </p:nvSpPr>
        <p:spPr bwMode="auto">
          <a:xfrm rot="13262441">
            <a:off x="4084448" y="2472164"/>
            <a:ext cx="582612" cy="647700"/>
          </a:xfrm>
          <a:prstGeom prst="notchedRightArrow">
            <a:avLst>
              <a:gd name="adj1" fmla="val 50000"/>
              <a:gd name="adj2" fmla="val 25000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3" name="AutoShape 10"/>
          <p:cNvSpPr>
            <a:spLocks noChangeArrowheads="1"/>
          </p:cNvSpPr>
          <p:nvPr/>
        </p:nvSpPr>
        <p:spPr bwMode="auto">
          <a:xfrm rot="12630043" flipH="1">
            <a:off x="6800660" y="4104114"/>
            <a:ext cx="674688" cy="647700"/>
          </a:xfrm>
          <a:prstGeom prst="notchedRightArrow">
            <a:avLst>
              <a:gd name="adj1" fmla="val 50000"/>
              <a:gd name="adj2" fmla="val 26042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4" name="AutoShape 11"/>
          <p:cNvSpPr>
            <a:spLocks noChangeArrowheads="1"/>
          </p:cNvSpPr>
          <p:nvPr/>
        </p:nvSpPr>
        <p:spPr bwMode="auto">
          <a:xfrm rot="8945234" flipV="1">
            <a:off x="4336860" y="4107289"/>
            <a:ext cx="698500" cy="647700"/>
          </a:xfrm>
          <a:prstGeom prst="notchedRightArrow">
            <a:avLst>
              <a:gd name="adj1" fmla="val 50000"/>
              <a:gd name="adj2" fmla="val 26961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5" name="Rectangle 12"/>
          <p:cNvSpPr>
            <a:spLocks noChangeArrowheads="1"/>
          </p:cNvSpPr>
          <p:nvPr/>
        </p:nvSpPr>
        <p:spPr bwMode="auto">
          <a:xfrm>
            <a:off x="4565460" y="5334426"/>
            <a:ext cx="2776538" cy="762000"/>
          </a:xfrm>
          <a:prstGeom prst="rect">
            <a:avLst/>
          </a:prstGeom>
          <a:solidFill>
            <a:schemeClr val="bg1">
              <a:alpha val="50000"/>
            </a:schemeClr>
          </a:solidFill>
          <a:ln w="28575">
            <a:solidFill>
              <a:srgbClr val="00808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 eaLnBrk="0" hangingPunct="0"/>
            <a:r>
              <a:rPr lang="en-US" altLang="zh-TW" sz="2000" b="1">
                <a:ea typeface="新細明體" panose="02020500000000000000" pitchFamily="18" charset="-120"/>
              </a:rPr>
              <a:t>Release Performance</a:t>
            </a:r>
          </a:p>
        </p:txBody>
      </p:sp>
      <p:sp>
        <p:nvSpPr>
          <p:cNvPr id="36" name="AutoShape 13"/>
          <p:cNvSpPr>
            <a:spLocks noChangeArrowheads="1"/>
          </p:cNvSpPr>
          <p:nvPr/>
        </p:nvSpPr>
        <p:spPr bwMode="auto">
          <a:xfrm rot="5383526" flipV="1">
            <a:off x="5494148" y="4456538"/>
            <a:ext cx="952500" cy="574675"/>
          </a:xfrm>
          <a:prstGeom prst="notchedRightArrow">
            <a:avLst>
              <a:gd name="adj1" fmla="val 50000"/>
              <a:gd name="adj2" fmla="val 41436"/>
            </a:avLst>
          </a:prstGeom>
          <a:solidFill>
            <a:schemeClr val="bg1"/>
          </a:solidFill>
          <a:ln w="381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文字方塊 36"/>
          <p:cNvSpPr txBox="1"/>
          <p:nvPr/>
        </p:nvSpPr>
        <p:spPr>
          <a:xfrm>
            <a:off x="1466917" y="548249"/>
            <a:ext cx="506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 smtClean="0"/>
              <a:t>KEY Attributes…</a:t>
            </a:r>
            <a:endParaRPr lang="zh-TW" altLang="en-US" sz="2800" b="1" u="sng" dirty="0"/>
          </a:p>
        </p:txBody>
      </p:sp>
      <p:sp>
        <p:nvSpPr>
          <p:cNvPr id="2" name="文字方塊 1"/>
          <p:cNvSpPr txBox="1"/>
          <p:nvPr/>
        </p:nvSpPr>
        <p:spPr>
          <a:xfrm>
            <a:off x="4119221" y="3134622"/>
            <a:ext cx="3558761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TW" sz="2000" b="1" dirty="0" smtClean="0">
                <a:solidFill>
                  <a:srgbClr val="FFFF00"/>
                </a:solidFill>
              </a:rPr>
              <a:t>Polydimethylsiloxane </a:t>
            </a:r>
          </a:p>
          <a:p>
            <a:pPr algn="ctr"/>
            <a:r>
              <a:rPr lang="en-US" altLang="zh-TW" sz="2000" b="1" dirty="0" smtClean="0">
                <a:solidFill>
                  <a:srgbClr val="FFFF00"/>
                </a:solidFill>
              </a:rPr>
              <a:t>Polycarbonate </a:t>
            </a:r>
            <a:endParaRPr lang="zh-TW" altLang="en-US" sz="2000" b="1" dirty="0">
              <a:solidFill>
                <a:srgbClr val="FFFF00"/>
              </a:solidFill>
            </a:endParaRPr>
          </a:p>
        </p:txBody>
      </p:sp>
      <p:pic>
        <p:nvPicPr>
          <p:cNvPr id="18" name="圖片 17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53" y="6448425"/>
            <a:ext cx="2314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674975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6" name="直線接點 45"/>
          <p:cNvCxnSpPr/>
          <p:nvPr/>
        </p:nvCxnSpPr>
        <p:spPr>
          <a:xfrm>
            <a:off x="1466917" y="6385775"/>
            <a:ext cx="918391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48" name="Rectangle 3"/>
          <p:cNvSpPr>
            <a:spLocks noChangeArrowheads="1"/>
          </p:cNvSpPr>
          <p:nvPr/>
        </p:nvSpPr>
        <p:spPr bwMode="auto">
          <a:xfrm>
            <a:off x="1466917" y="1221595"/>
            <a:ext cx="8229600" cy="14337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66FF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225425" indent="-225425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914400" indent="-2667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409700" indent="-3810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8669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324100" indent="-34290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7813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32385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6957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4152900" indent="-3429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</a:pPr>
            <a:r>
              <a:rPr lang="en-US" altLang="ko-KR" sz="2000" b="1" dirty="0">
                <a:solidFill>
                  <a:schemeClr val="tx2"/>
                </a:solidFill>
                <a:latin typeface="+mn-lt"/>
                <a:ea typeface="Arial Unicode MS" panose="020B0604020202020204" pitchFamily="34" charset="-120"/>
                <a:cs typeface="Arial" panose="020B0604020202020204" pitchFamily="34" charset="0"/>
              </a:rPr>
              <a:t>Highly Ductile Impact Modified </a:t>
            </a:r>
            <a:r>
              <a:rPr lang="en-US" altLang="ko-KR" sz="2000" b="1" dirty="0" smtClean="0">
                <a:solidFill>
                  <a:schemeClr val="tx2"/>
                </a:solidFill>
                <a:latin typeface="+mn-lt"/>
                <a:ea typeface="Arial Unicode MS" panose="020B0604020202020204" pitchFamily="34" charset="-120"/>
                <a:cs typeface="Arial" panose="020B0604020202020204" pitchFamily="34" charset="0"/>
              </a:rPr>
              <a:t>Polydimethylsiloxane PC </a:t>
            </a:r>
            <a:endParaRPr lang="en-US" altLang="ko-KR" sz="2000" b="1" dirty="0">
              <a:solidFill>
                <a:schemeClr val="tx2"/>
              </a:solidFill>
              <a:latin typeface="+mn-lt"/>
              <a:ea typeface="Arial Unicode MS" panose="020B0604020202020204" pitchFamily="34" charset="-120"/>
              <a:cs typeface="Arial" panose="020B0604020202020204" pitchFamily="34" charset="0"/>
            </a:endParaRPr>
          </a:p>
          <a:p>
            <a:pPr marL="933450" lvl="1" indent="-285750" eaLnBrk="1" hangingPunct="1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ko-KR" sz="1800" dirty="0">
                <a:solidFill>
                  <a:schemeClr val="tx2"/>
                </a:solidFill>
                <a:latin typeface="+mn-lt"/>
                <a:ea typeface="Arial Unicode MS" panose="020B0604020202020204" pitchFamily="34" charset="-120"/>
                <a:cs typeface="Arial" panose="020B0604020202020204" pitchFamily="34" charset="0"/>
              </a:rPr>
              <a:t>Upgrade from standard ETP’s (ductile to –40 °C)</a:t>
            </a:r>
          </a:p>
          <a:p>
            <a:pPr marL="933450" lvl="1" indent="-285750" eaLnBrk="1" hangingPunct="1">
              <a:lnSpc>
                <a:spcPct val="130000"/>
              </a:lnSpc>
              <a:buFont typeface="Wingdings" panose="05000000000000000000" pitchFamily="2" charset="2"/>
              <a:buChar char="l"/>
            </a:pPr>
            <a:r>
              <a:rPr lang="en-US" altLang="ko-KR" sz="1800" dirty="0" smtClean="0">
                <a:solidFill>
                  <a:schemeClr val="tx2"/>
                </a:solidFill>
                <a:latin typeface="+mn-lt"/>
                <a:ea typeface="Arial Unicode MS" panose="020B0604020202020204" pitchFamily="34" charset="-120"/>
                <a:cs typeface="Arial" panose="020B0604020202020204" pitchFamily="34" charset="0"/>
              </a:rPr>
              <a:t>Robust PC material </a:t>
            </a:r>
            <a:r>
              <a:rPr lang="en-US" altLang="ko-KR" sz="1800" dirty="0">
                <a:solidFill>
                  <a:schemeClr val="tx2"/>
                </a:solidFill>
                <a:latin typeface="+mn-lt"/>
                <a:ea typeface="Arial Unicode MS" panose="020B0604020202020204" pitchFamily="34" charset="-120"/>
                <a:cs typeface="Arial" panose="020B0604020202020204" pitchFamily="34" charset="0"/>
              </a:rPr>
              <a:t>with NO </a:t>
            </a:r>
            <a:r>
              <a:rPr lang="en-US" altLang="ko-KR" sz="1800" dirty="0" smtClean="0">
                <a:solidFill>
                  <a:schemeClr val="tx2"/>
                </a:solidFill>
                <a:latin typeface="+mn-lt"/>
                <a:ea typeface="Arial Unicode MS" panose="020B0604020202020204" pitchFamily="34" charset="-120"/>
                <a:cs typeface="Arial" panose="020B0604020202020204" pitchFamily="34" charset="0"/>
              </a:rPr>
              <a:t>FRAGMENTATION</a:t>
            </a:r>
          </a:p>
          <a:p>
            <a:pPr marL="647700" lvl="1" indent="0" eaLnBrk="1" hangingPunct="1">
              <a:lnSpc>
                <a:spcPct val="130000"/>
              </a:lnSpc>
            </a:pPr>
            <a:endParaRPr lang="en-US" altLang="ko-KR" sz="1800" dirty="0">
              <a:solidFill>
                <a:schemeClr val="tx2"/>
              </a:solidFill>
              <a:latin typeface="+mn-lt"/>
              <a:ea typeface="Arial Unicode MS" panose="020B0604020202020204" pitchFamily="34" charset="-120"/>
              <a:cs typeface="Arial" panose="020B0604020202020204" pitchFamily="34" charset="0"/>
            </a:endParaRPr>
          </a:p>
          <a:p>
            <a:pPr marL="647700" lvl="1" indent="0" eaLnBrk="1" hangingPunct="1">
              <a:lnSpc>
                <a:spcPct val="130000"/>
              </a:lnSpc>
            </a:pPr>
            <a:endParaRPr lang="en-US" altLang="ko-KR" sz="1800" dirty="0" smtClean="0">
              <a:solidFill>
                <a:schemeClr val="tx2"/>
              </a:solidFill>
              <a:latin typeface="+mn-lt"/>
              <a:ea typeface="Arial Unicode MS" panose="020B0604020202020204" pitchFamily="34" charset="-120"/>
              <a:cs typeface="Arial" panose="020B0604020202020204" pitchFamily="34" charset="0"/>
            </a:endParaRPr>
          </a:p>
          <a:p>
            <a:pPr marL="647700" lvl="1" indent="0" eaLnBrk="1" hangingPunct="1">
              <a:lnSpc>
                <a:spcPct val="130000"/>
              </a:lnSpc>
            </a:pPr>
            <a:endParaRPr lang="en-US" altLang="ko-KR" sz="1800" dirty="0">
              <a:solidFill>
                <a:schemeClr val="tx2"/>
              </a:solidFill>
              <a:latin typeface="+mn-lt"/>
              <a:ea typeface="Arial Unicode MS" panose="020B0604020202020204" pitchFamily="34" charset="-120"/>
              <a:cs typeface="Arial" panose="020B0604020202020204" pitchFamily="34" charset="0"/>
            </a:endParaRPr>
          </a:p>
          <a:p>
            <a:pPr marL="647700" lvl="1" indent="0" eaLnBrk="1" hangingPunct="1">
              <a:lnSpc>
                <a:spcPct val="130000"/>
              </a:lnSpc>
            </a:pPr>
            <a:endParaRPr lang="en-US" altLang="ko-KR" sz="1800" dirty="0" smtClean="0">
              <a:solidFill>
                <a:schemeClr val="tx2"/>
              </a:solidFill>
              <a:latin typeface="+mn-lt"/>
              <a:ea typeface="Arial Unicode MS" panose="020B0604020202020204" pitchFamily="34" charset="-120"/>
              <a:cs typeface="Arial" panose="020B0604020202020204" pitchFamily="34" charset="0"/>
            </a:endParaRPr>
          </a:p>
          <a:p>
            <a:pPr marL="647700" lvl="1" indent="0" eaLnBrk="1" hangingPunct="1">
              <a:lnSpc>
                <a:spcPct val="130000"/>
              </a:lnSpc>
            </a:pPr>
            <a:endParaRPr lang="en-US" altLang="ko-KR" sz="1800" dirty="0">
              <a:solidFill>
                <a:schemeClr val="tx2"/>
              </a:solidFill>
              <a:latin typeface="+mn-lt"/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sp>
        <p:nvSpPr>
          <p:cNvPr id="49" name="文字方塊 48"/>
          <p:cNvSpPr txBox="1"/>
          <p:nvPr/>
        </p:nvSpPr>
        <p:spPr>
          <a:xfrm>
            <a:off x="1466917" y="548249"/>
            <a:ext cx="50673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u="sng" dirty="0" smtClean="0"/>
              <a:t>How Can It Help You ?</a:t>
            </a:r>
            <a:endParaRPr lang="zh-TW" altLang="en-US" sz="2800" b="1" u="sng" dirty="0"/>
          </a:p>
        </p:txBody>
      </p:sp>
      <p:pic>
        <p:nvPicPr>
          <p:cNvPr id="50" name="Picture 1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431" b="6410"/>
          <a:stretch>
            <a:fillRect/>
          </a:stretch>
        </p:blipFill>
        <p:spPr bwMode="auto">
          <a:xfrm>
            <a:off x="7397087" y="2897444"/>
            <a:ext cx="3154538" cy="3148949"/>
          </a:xfrm>
          <a:prstGeom prst="rect">
            <a:avLst/>
          </a:prstGeom>
          <a:noFill/>
          <a:ln w="9525">
            <a:solidFill>
              <a:srgbClr val="969696"/>
            </a:solidFill>
            <a:miter lim="800000"/>
            <a:headEnd/>
            <a:tailEnd/>
          </a:ln>
          <a:effectLst>
            <a:outerShdw dist="35921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2" name="向右箭號 1"/>
          <p:cNvSpPr/>
          <p:nvPr/>
        </p:nvSpPr>
        <p:spPr>
          <a:xfrm>
            <a:off x="4749421" y="4196145"/>
            <a:ext cx="2057751" cy="65509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pic>
        <p:nvPicPr>
          <p:cNvPr id="52" name="Picture 2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916" y="2988424"/>
            <a:ext cx="3088550" cy="30579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圖片 8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53" y="6448425"/>
            <a:ext cx="2314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8809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952121" y="152402"/>
            <a:ext cx="720209" cy="180975"/>
          </a:xfrm>
          <a:prstGeom prst="rect">
            <a:avLst/>
          </a:prstGeom>
        </p:spPr>
        <p:txBody>
          <a:bodyPr/>
          <a:lstStyle/>
          <a:p>
            <a:fld id="{A41FF910-664D-4E8D-B646-BFC81171D74F}" type="slidenum">
              <a:rPr lang="ja-JP" altLang="en-US"/>
              <a:pPr/>
              <a:t>8</a:t>
            </a:fld>
            <a:endParaRPr lang="ja-JP" altLang="en-US"/>
          </a:p>
        </p:txBody>
      </p:sp>
      <p:sp>
        <p:nvSpPr>
          <p:cNvPr id="95238" name="Rectangle 6"/>
          <p:cNvSpPr>
            <a:spLocks noChangeArrowheads="1"/>
          </p:cNvSpPr>
          <p:nvPr/>
        </p:nvSpPr>
        <p:spPr bwMode="auto">
          <a:xfrm>
            <a:off x="7733786" y="5654676"/>
            <a:ext cx="246863" cy="5883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b="1">
                <a:solidFill>
                  <a:srgbClr val="72FF55"/>
                </a:solidFill>
                <a:latin typeface="Arial" pitchFamily="34" charset="0"/>
              </a:rPr>
              <a:t> </a:t>
            </a:r>
          </a:p>
          <a:p>
            <a:pPr eaLnBrk="1" hangingPunct="1">
              <a:lnSpc>
                <a:spcPct val="90000"/>
              </a:lnSpc>
            </a:pPr>
            <a:endParaRPr kumimoji="1" lang="ja-JP" altLang="en-US" b="1">
              <a:solidFill>
                <a:srgbClr val="72FF55"/>
              </a:solidFill>
              <a:latin typeface="Arial" pitchFamily="34" charset="0"/>
            </a:endParaRPr>
          </a:p>
        </p:txBody>
      </p:sp>
      <p:sp>
        <p:nvSpPr>
          <p:cNvPr id="95239" name="Rectangle 7"/>
          <p:cNvSpPr>
            <a:spLocks noChangeArrowheads="1"/>
          </p:cNvSpPr>
          <p:nvPr/>
        </p:nvSpPr>
        <p:spPr bwMode="auto">
          <a:xfrm>
            <a:off x="1403347" y="778915"/>
            <a:ext cx="6688307" cy="1210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2000" b="1" dirty="0">
                <a:solidFill>
                  <a:schemeClr val="tx2"/>
                </a:solidFill>
                <a:ea typeface="Arial Unicode MS" panose="020B0604020202020204" pitchFamily="34" charset="-120"/>
                <a:cs typeface="Arial" panose="020B0604020202020204" pitchFamily="34" charset="0"/>
              </a:rPr>
              <a:t>A PC with Outstanding </a:t>
            </a:r>
            <a:r>
              <a:rPr lang="en-US" altLang="ko-KR" sz="2000" b="1" dirty="0" err="1">
                <a:solidFill>
                  <a:schemeClr val="tx2"/>
                </a:solidFill>
                <a:ea typeface="Arial Unicode MS" panose="020B0604020202020204" pitchFamily="34" charset="-120"/>
                <a:cs typeface="Arial" panose="020B0604020202020204" pitchFamily="34" charset="0"/>
              </a:rPr>
              <a:t>Processability</a:t>
            </a:r>
            <a:r>
              <a:rPr lang="en-US" altLang="ko-KR" sz="2000" b="1" dirty="0">
                <a:solidFill>
                  <a:schemeClr val="tx2"/>
                </a:solidFill>
                <a:ea typeface="Arial Unicode MS" panose="020B0604020202020204" pitchFamily="34" charset="-120"/>
                <a:cs typeface="Arial" panose="020B0604020202020204" pitchFamily="34" charset="0"/>
              </a:rPr>
              <a:t> </a:t>
            </a:r>
            <a:r>
              <a:rPr lang="en-US" altLang="ko-KR" sz="2000" b="1" dirty="0" smtClean="0">
                <a:solidFill>
                  <a:schemeClr val="tx2"/>
                </a:solidFill>
                <a:ea typeface="Arial Unicode MS" panose="020B0604020202020204" pitchFamily="34" charset="-120"/>
                <a:cs typeface="Arial" panose="020B0604020202020204" pitchFamily="34" charset="0"/>
              </a:rPr>
              <a:t>and higher flow in mold</a:t>
            </a:r>
            <a:endParaRPr lang="en-US" altLang="ko-KR" sz="2000" b="1" dirty="0">
              <a:solidFill>
                <a:schemeClr val="tx2"/>
              </a:solidFill>
              <a:ea typeface="Arial Unicode MS" panose="020B0604020202020204" pitchFamily="34" charset="-120"/>
              <a:cs typeface="Arial" panose="020B0604020202020204" pitchFamily="34" charset="0"/>
            </a:endParaRPr>
          </a:p>
          <a:p>
            <a:pPr marL="742950" lvl="1" indent="-285750">
              <a:lnSpc>
                <a:spcPct val="130000"/>
              </a:lnSpc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en-US" altLang="ko-KR" dirty="0">
                <a:solidFill>
                  <a:schemeClr val="tx2"/>
                </a:solidFill>
                <a:ea typeface="Arial Unicode MS" panose="020B0604020202020204" pitchFamily="34" charset="-120"/>
                <a:cs typeface="Arial" panose="020B0604020202020204" pitchFamily="34" charset="0"/>
              </a:rPr>
              <a:t>Shorter cycle time larger process </a:t>
            </a:r>
            <a:r>
              <a:rPr lang="en-US" altLang="ko-KR" dirty="0" smtClean="0">
                <a:solidFill>
                  <a:schemeClr val="tx2"/>
                </a:solidFill>
                <a:ea typeface="Arial Unicode MS" panose="020B0604020202020204" pitchFamily="34" charset="-120"/>
                <a:cs typeface="Arial" panose="020B0604020202020204" pitchFamily="34" charset="0"/>
              </a:rPr>
              <a:t>window</a:t>
            </a:r>
          </a:p>
          <a:p>
            <a:pPr marL="742950" lvl="1" indent="-285750">
              <a:lnSpc>
                <a:spcPct val="130000"/>
              </a:lnSpc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en-US" altLang="ko-KR" dirty="0" smtClean="0">
                <a:solidFill>
                  <a:schemeClr val="tx2"/>
                </a:solidFill>
                <a:ea typeface="Arial Unicode MS" panose="020B0604020202020204" pitchFamily="34" charset="-120"/>
                <a:cs typeface="Arial" panose="020B0604020202020204" pitchFamily="34" charset="0"/>
              </a:rPr>
              <a:t>Upgrade from PC without sacrificing ductility </a:t>
            </a:r>
            <a:endParaRPr lang="en-US" altLang="ko-KR" dirty="0">
              <a:solidFill>
                <a:schemeClr val="tx2"/>
              </a:solidFill>
              <a:ea typeface="Arial Unicode MS" panose="020B0604020202020204" pitchFamily="34" charset="-120"/>
              <a:cs typeface="Arial" panose="020B0604020202020204" pitchFamily="34" charset="0"/>
            </a:endParaRPr>
          </a:p>
        </p:txBody>
      </p:sp>
      <p:cxnSp>
        <p:nvCxnSpPr>
          <p:cNvPr id="45" name="直線接點 44"/>
          <p:cNvCxnSpPr/>
          <p:nvPr/>
        </p:nvCxnSpPr>
        <p:spPr>
          <a:xfrm>
            <a:off x="1466917" y="6385775"/>
            <a:ext cx="918391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graphicFrame>
        <p:nvGraphicFramePr>
          <p:cNvPr id="4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958597"/>
              </p:ext>
            </p:extLst>
          </p:nvPr>
        </p:nvGraphicFramePr>
        <p:xfrm>
          <a:off x="1466396" y="2742316"/>
          <a:ext cx="4677371" cy="32215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63" name="Photo Editor Photo" r:id="rId3" imgW="6095238" imgH="4571429" progId="MSPhotoEd.3">
                  <p:embed/>
                </p:oleObj>
              </mc:Choice>
              <mc:Fallback>
                <p:oleObj name="Photo Editor Photo" r:id="rId3" imgW="6095238" imgH="4571429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66396" y="2742316"/>
                        <a:ext cx="4677371" cy="32215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" name="Text Box 13"/>
          <p:cNvSpPr txBox="1">
            <a:spLocks noChangeArrowheads="1"/>
          </p:cNvSpPr>
          <p:nvPr/>
        </p:nvSpPr>
        <p:spPr bwMode="auto">
          <a:xfrm>
            <a:off x="2841515" y="3816836"/>
            <a:ext cx="1800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8001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60 </a:t>
            </a:r>
            <a:r>
              <a:rPr lang="en-US" altLang="ja-JP" sz="1600" b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Mil Thickness</a:t>
            </a:r>
          </a:p>
        </p:txBody>
      </p:sp>
      <p:sp>
        <p:nvSpPr>
          <p:cNvPr id="49" name="Text Box 14"/>
          <p:cNvSpPr txBox="1">
            <a:spLocks noChangeArrowheads="1"/>
          </p:cNvSpPr>
          <p:nvPr/>
        </p:nvSpPr>
        <p:spPr bwMode="auto">
          <a:xfrm>
            <a:off x="2841516" y="5271719"/>
            <a:ext cx="1800225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00FF"/>
                </a:solidFill>
              </a14:hiddenFill>
            </a:ext>
            <a:ext uri="{91240B29-F687-4F45-9708-019B960494DF}">
              <a14:hiddenLine xmlns:a14="http://schemas.microsoft.com/office/drawing/2010/main" w="8001">
                <a:solidFill>
                  <a:schemeClr val="tx1"/>
                </a:solidFill>
                <a:miter lim="800000"/>
                <a:headEnd type="none" w="sm" len="sm"/>
                <a:tailEnd type="none" w="sm" len="sm"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ja-JP" altLang="en-US" sz="1600" b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30 </a:t>
            </a:r>
            <a:r>
              <a:rPr lang="en-US" altLang="ja-JP" sz="1600" b="1" dirty="0">
                <a:solidFill>
                  <a:srgbClr val="FFFF00"/>
                </a:solidFill>
                <a:latin typeface="Arial" panose="020B0604020202020204" pitchFamily="34" charset="0"/>
                <a:ea typeface="ＭＳ Ｐゴシック" panose="020B0600070205080204" pitchFamily="34" charset="-128"/>
              </a:rPr>
              <a:t>Mil Thickness</a:t>
            </a:r>
          </a:p>
        </p:txBody>
      </p:sp>
      <p:sp>
        <p:nvSpPr>
          <p:cNvPr id="50" name="Line 8"/>
          <p:cNvSpPr>
            <a:spLocks noChangeShapeType="1"/>
          </p:cNvSpPr>
          <p:nvPr/>
        </p:nvSpPr>
        <p:spPr bwMode="auto">
          <a:xfrm flipV="1">
            <a:off x="4870774" y="3759018"/>
            <a:ext cx="147638" cy="192088"/>
          </a:xfrm>
          <a:prstGeom prst="line">
            <a:avLst/>
          </a:prstGeom>
          <a:noFill/>
          <a:ln w="52451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1" name="Line 7"/>
          <p:cNvSpPr>
            <a:spLocks noChangeShapeType="1"/>
          </p:cNvSpPr>
          <p:nvPr/>
        </p:nvSpPr>
        <p:spPr bwMode="auto">
          <a:xfrm flipV="1">
            <a:off x="5333174" y="4148352"/>
            <a:ext cx="209550" cy="168275"/>
          </a:xfrm>
          <a:prstGeom prst="line">
            <a:avLst/>
          </a:prstGeom>
          <a:noFill/>
          <a:ln w="52451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2" name="Line 15"/>
          <p:cNvSpPr>
            <a:spLocks noChangeShapeType="1"/>
          </p:cNvSpPr>
          <p:nvPr/>
        </p:nvSpPr>
        <p:spPr bwMode="auto">
          <a:xfrm flipV="1">
            <a:off x="3924594" y="4761648"/>
            <a:ext cx="111125" cy="236537"/>
          </a:xfrm>
          <a:prstGeom prst="line">
            <a:avLst/>
          </a:prstGeom>
          <a:noFill/>
          <a:ln w="52451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sp>
        <p:nvSpPr>
          <p:cNvPr id="53" name="Line 16"/>
          <p:cNvSpPr>
            <a:spLocks noChangeShapeType="1"/>
          </p:cNvSpPr>
          <p:nvPr/>
        </p:nvSpPr>
        <p:spPr bwMode="auto">
          <a:xfrm flipV="1">
            <a:off x="4320919" y="4945974"/>
            <a:ext cx="184150" cy="225425"/>
          </a:xfrm>
          <a:prstGeom prst="line">
            <a:avLst/>
          </a:prstGeom>
          <a:noFill/>
          <a:ln w="52451">
            <a:solidFill>
              <a:srgbClr val="FF0000"/>
            </a:solidFill>
            <a:round/>
            <a:headEnd type="none" w="sm" len="sm"/>
            <a:tailEnd type="none" w="sm" len="sm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/>
          </a:p>
        </p:txBody>
      </p:sp>
      <p:cxnSp>
        <p:nvCxnSpPr>
          <p:cNvPr id="6" name="肘形接點 5"/>
          <p:cNvCxnSpPr/>
          <p:nvPr/>
        </p:nvCxnSpPr>
        <p:spPr>
          <a:xfrm flipV="1">
            <a:off x="5018412" y="3384742"/>
            <a:ext cx="1960728" cy="356959"/>
          </a:xfrm>
          <a:prstGeom prst="bentConnector3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肘形接點 7"/>
          <p:cNvCxnSpPr>
            <a:stCxn id="51" idx="1"/>
          </p:cNvCxnSpPr>
          <p:nvPr/>
        </p:nvCxnSpPr>
        <p:spPr>
          <a:xfrm rot="5400000" flipH="1" flipV="1">
            <a:off x="6618055" y="3001654"/>
            <a:ext cx="71366" cy="2222029"/>
          </a:xfrm>
          <a:prstGeom prst="bentConnector4">
            <a:avLst>
              <a:gd name="adj1" fmla="val -320321"/>
              <a:gd name="adj2" fmla="val 50000"/>
            </a:avLst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直線單箭頭接點 15"/>
          <p:cNvCxnSpPr/>
          <p:nvPr/>
        </p:nvCxnSpPr>
        <p:spPr>
          <a:xfrm>
            <a:off x="4035719" y="4760110"/>
            <a:ext cx="2609214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直線單箭頭接點 17"/>
          <p:cNvCxnSpPr/>
          <p:nvPr/>
        </p:nvCxnSpPr>
        <p:spPr>
          <a:xfrm>
            <a:off x="4320919" y="5168440"/>
            <a:ext cx="3338908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文字方塊 18"/>
          <p:cNvSpPr txBox="1"/>
          <p:nvPr/>
        </p:nvSpPr>
        <p:spPr>
          <a:xfrm>
            <a:off x="7009925" y="3194401"/>
            <a:ext cx="2347415" cy="38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Regular PC (MFR=12)</a:t>
            </a:r>
            <a:endParaRPr lang="zh-TW" altLang="en-US" dirty="0"/>
          </a:p>
        </p:txBody>
      </p:sp>
      <p:sp>
        <p:nvSpPr>
          <p:cNvPr id="71" name="文字方塊 70"/>
          <p:cNvSpPr txBox="1"/>
          <p:nvPr/>
        </p:nvSpPr>
        <p:spPr>
          <a:xfrm>
            <a:off x="7764753" y="3886995"/>
            <a:ext cx="2347415" cy="38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PDMS PC (MFR=12)</a:t>
            </a:r>
            <a:endParaRPr lang="zh-TW" altLang="en-US" dirty="0"/>
          </a:p>
        </p:txBody>
      </p:sp>
      <p:sp>
        <p:nvSpPr>
          <p:cNvPr id="72" name="文字方塊 71"/>
          <p:cNvSpPr txBox="1"/>
          <p:nvPr/>
        </p:nvSpPr>
        <p:spPr>
          <a:xfrm>
            <a:off x="6644933" y="4579238"/>
            <a:ext cx="2347415" cy="38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Regular PC (MFR=12)</a:t>
            </a:r>
            <a:endParaRPr lang="zh-TW" altLang="en-US" dirty="0"/>
          </a:p>
        </p:txBody>
      </p:sp>
      <p:sp>
        <p:nvSpPr>
          <p:cNvPr id="74" name="文字方塊 73"/>
          <p:cNvSpPr txBox="1"/>
          <p:nvPr/>
        </p:nvSpPr>
        <p:spPr>
          <a:xfrm>
            <a:off x="7733786" y="5001289"/>
            <a:ext cx="2347415" cy="3831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dirty="0" smtClean="0"/>
              <a:t>PDMS PC (MFR=12)</a:t>
            </a:r>
            <a:endParaRPr lang="zh-TW" altLang="en-US" dirty="0"/>
          </a:p>
        </p:txBody>
      </p:sp>
      <p:pic>
        <p:nvPicPr>
          <p:cNvPr id="22" name="圖片 21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53" y="6448425"/>
            <a:ext cx="2314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555852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Slide Number Placeholder 2"/>
          <p:cNvSpPr>
            <a:spLocks noGrp="1"/>
          </p:cNvSpPr>
          <p:nvPr>
            <p:ph type="sldNum" sz="quarter" idx="4294967295"/>
          </p:nvPr>
        </p:nvSpPr>
        <p:spPr>
          <a:xfrm>
            <a:off x="9952121" y="152402"/>
            <a:ext cx="720209" cy="180975"/>
          </a:xfrm>
          <a:prstGeom prst="rect">
            <a:avLst/>
          </a:prstGeom>
        </p:spPr>
        <p:txBody>
          <a:bodyPr/>
          <a:lstStyle/>
          <a:p>
            <a:fld id="{9EA49A8A-CF3B-45DA-9435-36CDDECAB098}" type="slidenum">
              <a:rPr lang="ja-JP" altLang="en-US"/>
              <a:pPr/>
              <a:t>9</a:t>
            </a:fld>
            <a:endParaRPr lang="ja-JP" altLang="en-US"/>
          </a:p>
        </p:txBody>
      </p:sp>
      <p:sp>
        <p:nvSpPr>
          <p:cNvPr id="94214" name="Rectangle 6"/>
          <p:cNvSpPr>
            <a:spLocks noChangeArrowheads="1"/>
          </p:cNvSpPr>
          <p:nvPr/>
        </p:nvSpPr>
        <p:spPr bwMode="auto">
          <a:xfrm>
            <a:off x="3092438" y="2459039"/>
            <a:ext cx="246863" cy="3390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90488" tIns="44450" rIns="90488" bIns="44450">
            <a:spAutoFit/>
          </a:bodyPr>
          <a:lstStyle/>
          <a:p>
            <a:pPr>
              <a:lnSpc>
                <a:spcPct val="90000"/>
              </a:lnSpc>
            </a:pPr>
            <a:r>
              <a:rPr kumimoji="1" lang="ja-JP" altLang="en-US" b="1">
                <a:solidFill>
                  <a:srgbClr val="000000"/>
                </a:solidFill>
                <a:latin typeface="Arial" pitchFamily="34" charset="0"/>
              </a:rPr>
              <a:t> </a:t>
            </a:r>
          </a:p>
        </p:txBody>
      </p:sp>
      <p:cxnSp>
        <p:nvCxnSpPr>
          <p:cNvPr id="49" name="直線接點 48"/>
          <p:cNvCxnSpPr/>
          <p:nvPr/>
        </p:nvCxnSpPr>
        <p:spPr>
          <a:xfrm>
            <a:off x="1466917" y="6385775"/>
            <a:ext cx="9183911" cy="0"/>
          </a:xfrm>
          <a:prstGeom prst="line">
            <a:avLst/>
          </a:prstGeom>
          <a:ln w="38100"/>
        </p:spPr>
        <p:style>
          <a:lnRef idx="3">
            <a:schemeClr val="accent5"/>
          </a:lnRef>
          <a:fillRef idx="0">
            <a:schemeClr val="accent5"/>
          </a:fillRef>
          <a:effectRef idx="2">
            <a:schemeClr val="accent5"/>
          </a:effectRef>
          <a:fontRef idx="minor">
            <a:schemeClr val="tx1"/>
          </a:fontRef>
        </p:style>
      </p:cxnSp>
      <p:sp>
        <p:nvSpPr>
          <p:cNvPr id="3" name="矩形 2"/>
          <p:cNvSpPr/>
          <p:nvPr/>
        </p:nvSpPr>
        <p:spPr>
          <a:xfrm>
            <a:off x="1466917" y="726716"/>
            <a:ext cx="6096000" cy="852541"/>
          </a:xfrm>
          <a:prstGeom prst="rect">
            <a:avLst/>
          </a:prstGeom>
        </p:spPr>
        <p:txBody>
          <a:bodyPr>
            <a:spAutoFit/>
          </a:bodyPr>
          <a:lstStyle/>
          <a:p>
            <a:pPr>
              <a:lnSpc>
                <a:spcPct val="130000"/>
              </a:lnSpc>
              <a:buClr>
                <a:srgbClr val="FF0000"/>
              </a:buClr>
            </a:pPr>
            <a:r>
              <a:rPr lang="en-US" altLang="ko-KR" sz="2000" b="1" dirty="0">
                <a:solidFill>
                  <a:schemeClr val="tx2"/>
                </a:solidFill>
                <a:ea typeface="Arial Unicode MS" panose="020B0604020202020204" pitchFamily="34" charset="-120"/>
                <a:cs typeface="Arial" panose="020B0604020202020204" pitchFamily="34" charset="0"/>
              </a:rPr>
              <a:t>A Chemically Resistant PC</a:t>
            </a:r>
          </a:p>
          <a:p>
            <a:pPr marL="742950" lvl="1" indent="-285750">
              <a:lnSpc>
                <a:spcPct val="130000"/>
              </a:lnSpc>
              <a:buClr>
                <a:schemeClr val="tx2"/>
              </a:buClr>
              <a:buFont typeface="Wingdings" panose="05000000000000000000" pitchFamily="2" charset="2"/>
              <a:buChar char="l"/>
            </a:pPr>
            <a:r>
              <a:rPr lang="en-US" altLang="ko-KR" dirty="0" smtClean="0">
                <a:solidFill>
                  <a:schemeClr val="tx2"/>
                </a:solidFill>
                <a:ea typeface="Arial Unicode MS" panose="020B0604020202020204" pitchFamily="34" charset="-120"/>
                <a:cs typeface="Arial" panose="020B0604020202020204" pitchFamily="34" charset="0"/>
              </a:rPr>
              <a:t>Increased </a:t>
            </a:r>
            <a:r>
              <a:rPr lang="en-US" altLang="ko-KR" dirty="0">
                <a:solidFill>
                  <a:schemeClr val="tx2"/>
                </a:solidFill>
                <a:ea typeface="Arial Unicode MS" panose="020B0604020202020204" pitchFamily="34" charset="-120"/>
                <a:cs typeface="Arial" panose="020B0604020202020204" pitchFamily="34" charset="0"/>
              </a:rPr>
              <a:t>from standard PC products</a:t>
            </a:r>
          </a:p>
        </p:txBody>
      </p:sp>
      <p:sp>
        <p:nvSpPr>
          <p:cNvPr id="53" name="Text Box 2"/>
          <p:cNvSpPr txBox="1">
            <a:spLocks noChangeArrowheads="1"/>
          </p:cNvSpPr>
          <p:nvPr/>
        </p:nvSpPr>
        <p:spPr bwMode="auto">
          <a:xfrm>
            <a:off x="3892538" y="1692048"/>
            <a:ext cx="3634328" cy="36933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u="sng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Chemical Resistance</a:t>
            </a:r>
            <a:r>
              <a:rPr lang="ja-JP" altLang="en-US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（</a:t>
            </a:r>
            <a:r>
              <a:rPr lang="en-US" altLang="ja-JP" u="sng" dirty="0" smtClean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PDMS PC）</a:t>
            </a:r>
            <a:endParaRPr lang="en-US" altLang="ja-JP" u="sng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sp>
        <p:nvSpPr>
          <p:cNvPr id="54" name="Text Box 3"/>
          <p:cNvSpPr txBox="1">
            <a:spLocks noChangeArrowheads="1"/>
          </p:cNvSpPr>
          <p:nvPr/>
        </p:nvSpPr>
        <p:spPr bwMode="auto">
          <a:xfrm>
            <a:off x="3092438" y="2219098"/>
            <a:ext cx="5969000" cy="35179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lnSpc>
                <a:spcPct val="140000"/>
              </a:lnSpc>
            </a:pP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　　</a:t>
            </a: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Chemicals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　　　　　　　	   </a:t>
            </a: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Retention %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　　</a:t>
            </a:r>
          </a:p>
          <a:p>
            <a:pPr>
              <a:lnSpc>
                <a:spcPct val="140000"/>
              </a:lnSpc>
            </a:pP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Formula409　　　　　　　 　	 　 　102</a:t>
            </a:r>
          </a:p>
          <a:p>
            <a:pPr>
              <a:lnSpc>
                <a:spcPct val="140000"/>
              </a:lnSpc>
            </a:pP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Windex　　　　　　　　　　　　	      　92　</a:t>
            </a:r>
          </a:p>
          <a:p>
            <a:pPr>
              <a:lnSpc>
                <a:spcPct val="140000"/>
              </a:lnSpc>
            </a:pP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Grease　　　　　　　　　　		　　　111</a:t>
            </a:r>
            <a:endParaRPr lang="ja-JP" altLang="en-US" sz="2000" dirty="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  <a:p>
            <a:pPr>
              <a:lnSpc>
                <a:spcPct val="140000"/>
              </a:lnSpc>
            </a:pP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WD-40                                                  92</a:t>
            </a:r>
          </a:p>
          <a:p>
            <a:pPr>
              <a:lnSpc>
                <a:spcPct val="140000"/>
              </a:lnSpc>
            </a:pP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Suntan Lotion                                     98</a:t>
            </a:r>
          </a:p>
          <a:p>
            <a:pPr>
              <a:lnSpc>
                <a:spcPct val="140000"/>
              </a:lnSpc>
            </a:pPr>
            <a:r>
              <a:rPr lang="en-US" altLang="ja-JP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10％ </a:t>
            </a: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硝酸                                             99</a:t>
            </a:r>
          </a:p>
          <a:p>
            <a:pPr>
              <a:lnSpc>
                <a:spcPct val="140000"/>
              </a:lnSpc>
            </a:pPr>
            <a:r>
              <a:rPr lang="ja-JP" altLang="en-US" sz="2000" dirty="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１％ 硫酸                                               98        </a:t>
            </a:r>
          </a:p>
        </p:txBody>
      </p:sp>
      <p:sp>
        <p:nvSpPr>
          <p:cNvPr id="55" name="Line 4"/>
          <p:cNvSpPr>
            <a:spLocks noChangeShapeType="1"/>
          </p:cNvSpPr>
          <p:nvPr/>
        </p:nvSpPr>
        <p:spPr bwMode="auto">
          <a:xfrm>
            <a:off x="2593963" y="2662010"/>
            <a:ext cx="73152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6" name="Line 5"/>
          <p:cNvSpPr>
            <a:spLocks noChangeShapeType="1"/>
          </p:cNvSpPr>
          <p:nvPr/>
        </p:nvSpPr>
        <p:spPr bwMode="auto">
          <a:xfrm>
            <a:off x="2613013" y="5748110"/>
            <a:ext cx="73152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7" name="Line 6"/>
          <p:cNvSpPr>
            <a:spLocks noChangeShapeType="1"/>
          </p:cNvSpPr>
          <p:nvPr/>
        </p:nvSpPr>
        <p:spPr bwMode="auto">
          <a:xfrm>
            <a:off x="2613013" y="2204810"/>
            <a:ext cx="7315200" cy="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8" name="Line 7"/>
          <p:cNvSpPr>
            <a:spLocks noChangeShapeType="1"/>
          </p:cNvSpPr>
          <p:nvPr/>
        </p:nvSpPr>
        <p:spPr bwMode="auto">
          <a:xfrm>
            <a:off x="2613013" y="2204810"/>
            <a:ext cx="0" cy="35433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59" name="Line 8"/>
          <p:cNvSpPr>
            <a:spLocks noChangeShapeType="1"/>
          </p:cNvSpPr>
          <p:nvPr/>
        </p:nvSpPr>
        <p:spPr bwMode="auto">
          <a:xfrm>
            <a:off x="6461113" y="2185760"/>
            <a:ext cx="0" cy="35433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0" name="Line 9"/>
          <p:cNvSpPr>
            <a:spLocks noChangeShapeType="1"/>
          </p:cNvSpPr>
          <p:nvPr/>
        </p:nvSpPr>
        <p:spPr bwMode="auto">
          <a:xfrm>
            <a:off x="9909163" y="2204810"/>
            <a:ext cx="0" cy="3543300"/>
          </a:xfrm>
          <a:prstGeom prst="line">
            <a:avLst/>
          </a:prstGeom>
          <a:noFill/>
          <a:ln w="9525">
            <a:solidFill>
              <a:srgbClr val="FFFFFF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zh-TW" altLang="en-US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</a:endParaRPr>
          </a:p>
        </p:txBody>
      </p:sp>
      <p:sp>
        <p:nvSpPr>
          <p:cNvPr id="61" name="Text Box 10"/>
          <p:cNvSpPr txBox="1">
            <a:spLocks noChangeArrowheads="1"/>
          </p:cNvSpPr>
          <p:nvPr/>
        </p:nvSpPr>
        <p:spPr bwMode="auto">
          <a:xfrm>
            <a:off x="2997188" y="5906860"/>
            <a:ext cx="5680529" cy="338554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en-US" altLang="ja-JP" sz="1600">
                <a:ln w="0"/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latin typeface="Arial" panose="020B0604020202020204" pitchFamily="34" charset="0"/>
                <a:ea typeface="ＭＳ Ｐゴシック" panose="020B0600070205080204" pitchFamily="34" charset="-128"/>
              </a:rPr>
              <a:t>* Immersion at Room Temp for 24Hrs with Sample specimen</a:t>
            </a:r>
            <a:endParaRPr lang="en-US" altLang="zh-TW" sz="1600">
              <a:ln w="0"/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latin typeface="Arial" panose="020B0604020202020204" pitchFamily="34" charset="0"/>
              <a:ea typeface="ＭＳ Ｐゴシック" panose="020B0600070205080204" pitchFamily="34" charset="-128"/>
            </a:endParaRPr>
          </a:p>
        </p:txBody>
      </p:sp>
      <p:pic>
        <p:nvPicPr>
          <p:cNvPr id="16" name="圖片 1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36253" y="6448425"/>
            <a:ext cx="2314575" cy="409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2598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588</TotalTime>
  <Words>1357</Words>
  <Application>Microsoft Office PowerPoint</Application>
  <PresentationFormat>寬螢幕</PresentationFormat>
  <Paragraphs>502</Paragraphs>
  <Slides>14</Slides>
  <Notes>1</Notes>
  <HiddenSlides>0</HiddenSlides>
  <MMClips>0</MMClips>
  <ScaleCrop>false</ScaleCrop>
  <HeadingPairs>
    <vt:vector size="8" baseType="variant">
      <vt:variant>
        <vt:lpstr>使用字型</vt:lpstr>
      </vt:variant>
      <vt:variant>
        <vt:i4>11</vt:i4>
      </vt:variant>
      <vt:variant>
        <vt:lpstr>佈景主題</vt:lpstr>
      </vt:variant>
      <vt:variant>
        <vt:i4>1</vt:i4>
      </vt:variant>
      <vt:variant>
        <vt:lpstr>內嵌 OLE 伺服程式</vt:lpstr>
      </vt:variant>
      <vt:variant>
        <vt:i4>4</vt:i4>
      </vt:variant>
      <vt:variant>
        <vt:lpstr>投影片標題</vt:lpstr>
      </vt:variant>
      <vt:variant>
        <vt:i4>14</vt:i4>
      </vt:variant>
    </vt:vector>
  </HeadingPairs>
  <TitlesOfParts>
    <vt:vector size="30" baseType="lpstr">
      <vt:lpstr>Arial Unicode MS</vt:lpstr>
      <vt:lpstr>굴림</vt:lpstr>
      <vt:lpstr>Microsoft JhengHei UI</vt:lpstr>
      <vt:lpstr>MS Gothic</vt:lpstr>
      <vt:lpstr>ＭＳ Ｐゴシック</vt:lpstr>
      <vt:lpstr>新細明體</vt:lpstr>
      <vt:lpstr>標楷體</vt:lpstr>
      <vt:lpstr>Arial</vt:lpstr>
      <vt:lpstr>Calibri</vt:lpstr>
      <vt:lpstr>Calibri Light</vt:lpstr>
      <vt:lpstr>Wingdings</vt:lpstr>
      <vt:lpstr>Office 佈景主題</vt:lpstr>
      <vt:lpstr>ｸﾘｯﾌﾟ</vt:lpstr>
      <vt:lpstr>CS ChemDraw Drawing</vt:lpstr>
      <vt:lpstr>Photo Editor Photo</vt:lpstr>
      <vt:lpstr>工作表</vt:lpstr>
      <vt:lpstr>New Products Introduction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  <vt:lpstr>PowerPoint 簡報</vt:lpstr>
    </vt:vector>
  </TitlesOfParts>
  <Company>Home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Basics Polymer engineering training</dc:title>
  <dc:creator>Ricky</dc:creator>
  <cp:lastModifiedBy>Ricky</cp:lastModifiedBy>
  <cp:revision>56</cp:revision>
  <cp:lastPrinted>2018-12-09T00:32:20Z</cp:lastPrinted>
  <dcterms:created xsi:type="dcterms:W3CDTF">2016-09-19T00:35:41Z</dcterms:created>
  <dcterms:modified xsi:type="dcterms:W3CDTF">2018-12-09T00:45:13Z</dcterms:modified>
</cp:coreProperties>
</file>